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60" r:id="rId3"/>
    <p:sldId id="261" r:id="rId4"/>
    <p:sldId id="289" r:id="rId5"/>
    <p:sldId id="288" r:id="rId6"/>
    <p:sldId id="290" r:id="rId7"/>
    <p:sldId id="263" r:id="rId8"/>
    <p:sldId id="29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92" r:id="rId24"/>
    <p:sldId id="279" r:id="rId25"/>
    <p:sldId id="280" r:id="rId26"/>
    <p:sldId id="281" r:id="rId27"/>
    <p:sldId id="282" r:id="rId28"/>
    <p:sldId id="283" r:id="rId29"/>
    <p:sldId id="284" r:id="rId30"/>
    <p:sldId id="286" r:id="rId31"/>
    <p:sldId id="287" r:id="rId32"/>
    <p:sldId id="295" r:id="rId3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8">
          <p15:clr>
            <a:srgbClr val="A4A3A4"/>
          </p15:clr>
        </p15:guide>
        <p15:guide id="2" pos="2880">
          <p15:clr>
            <a:srgbClr val="A4A3A4"/>
          </p15:clr>
        </p15:guide>
        <p15:guide id="3" orient="horz" pos="2368">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40" autoAdjust="0"/>
    <p:restoredTop sz="96130" autoAdjust="0"/>
  </p:normalViewPr>
  <p:slideViewPr>
    <p:cSldViewPr snapToGrid="0">
      <p:cViewPr>
        <p:scale>
          <a:sx n="90" d="100"/>
          <a:sy n="90" d="100"/>
        </p:scale>
        <p:origin x="2142" y="450"/>
      </p:cViewPr>
      <p:guideLst>
        <p:guide orient="horz" pos="928"/>
        <p:guide pos="2880"/>
        <p:guide orient="horz" pos="2368"/>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340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39" tIns="48320" rIns="96639" bIns="48320"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9" tIns="48320" rIns="96639" bIns="483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9" tIns="48320" rIns="96639" bIns="48320" rtlCol="0" anchor="b"/>
          <a:lstStyle>
            <a:lvl1pPr algn="r">
              <a:defRPr sz="1200"/>
            </a:lvl1pPr>
          </a:lstStyle>
          <a:p>
            <a:fld id="{2763278A-83F5-A94D-BF37-451A39BDABA0}" type="slidenum">
              <a:rPr lang="en-US" smtClean="0"/>
              <a:pPr/>
              <a:t>‹#›</a:t>
            </a:fld>
            <a:endParaRPr lang="en-US" dirty="0"/>
          </a:p>
        </p:txBody>
      </p:sp>
      <p:sp>
        <p:nvSpPr>
          <p:cNvPr id="8" name="Rectangle 9"/>
          <p:cNvSpPr>
            <a:spLocks noChangeArrowheads="1"/>
          </p:cNvSpPr>
          <p:nvPr/>
        </p:nvSpPr>
        <p:spPr bwMode="auto">
          <a:xfrm>
            <a:off x="730244" y="9283700"/>
            <a:ext cx="2514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2020 Broadridge Investor Communication Solutions, Inc.</a:t>
            </a:r>
          </a:p>
        </p:txBody>
      </p:sp>
    </p:spTree>
    <p:extLst>
      <p:ext uri="{BB962C8B-B14F-4D97-AF65-F5344CB8AC3E}">
        <p14:creationId xmlns:p14="http://schemas.microsoft.com/office/powerpoint/2010/main" val="12990652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Good &lt;morning&gt; &lt;afternoon&gt; &lt;evening&gt; everyone, and thank you for coming. </a:t>
            </a:r>
          </a:p>
          <a:p>
            <a:endParaRPr lang="en-US" dirty="0"/>
          </a:p>
          <a:p>
            <a:r>
              <a:rPr lang="en-US" dirty="0"/>
              <a:t>My name is &lt;name&gt;, and today's seminar is called "Women and Money: Taking Charge of Your Financial Future." </a:t>
            </a:r>
          </a:p>
          <a:p>
            <a:endParaRPr lang="en-US" dirty="0"/>
          </a:p>
          <a:p>
            <a:r>
              <a:rPr lang="en-US" dirty="0"/>
              <a:t>Together we'll take a look at some of the unique financial challenges women often face, and then some of the steps women can take to take charge of their financial future.</a:t>
            </a:r>
          </a:p>
          <a:p>
            <a:endParaRPr lang="en-US" dirty="0"/>
          </a:p>
          <a:p>
            <a:r>
              <a:rPr lang="en-US" dirty="0"/>
              <a:t>At the end of the presentation, I'll be glad to answer any questions you may have.</a:t>
            </a:r>
          </a:p>
          <a:p>
            <a:endParaRPr lang="en-US" dirty="0"/>
          </a:p>
          <a:p>
            <a:r>
              <a:rPr lang="en-US" dirty="0"/>
              <a:t>So let's get started.</a:t>
            </a:r>
          </a:p>
          <a:p>
            <a:endParaRPr lang="en-US" baseline="0" dirty="0"/>
          </a:p>
          <a:p>
            <a:endParaRPr lang="en-US" dirty="0"/>
          </a:p>
          <a:p>
            <a:endParaRPr lang="en-US" dirty="0"/>
          </a:p>
          <a:p>
            <a:r>
              <a:rPr lang="en-US" dirty="0"/>
              <a:t>---</a:t>
            </a:r>
          </a:p>
          <a:p>
            <a:r>
              <a:rPr lang="en-US" dirty="0"/>
              <a:t>[V20N1]</a:t>
            </a:r>
          </a:p>
        </p:txBody>
      </p:sp>
      <p:sp>
        <p:nvSpPr>
          <p:cNvPr id="4" name="Slide Number Placeholder 3"/>
          <p:cNvSpPr>
            <a:spLocks noGrp="1"/>
          </p:cNvSpPr>
          <p:nvPr>
            <p:ph type="sldNum" sz="quarter" idx="10"/>
          </p:nvPr>
        </p:nvSpPr>
        <p:spPr/>
        <p:txBody>
          <a:bodyPr/>
          <a:lstStyle/>
          <a:p>
            <a:fld id="{2763278A-83F5-A94D-BF37-451A39BDABA0}" type="slidenum">
              <a:rPr lang="en-US" smtClean="0"/>
              <a:pPr/>
              <a:t>1</a:t>
            </a:fld>
            <a:endParaRPr lang="en-US" dirty="0"/>
          </a:p>
        </p:txBody>
      </p:sp>
    </p:spTree>
    <p:extLst>
      <p:ext uri="{BB962C8B-B14F-4D97-AF65-F5344CB8AC3E}">
        <p14:creationId xmlns:p14="http://schemas.microsoft.com/office/powerpoint/2010/main" val="238596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And challenge number four: women may invest too conservatively to meet their financial objectives. </a:t>
            </a:r>
          </a:p>
          <a:p>
            <a:endParaRPr lang="en-US" sz="1000" dirty="0"/>
          </a:p>
          <a:p>
            <a:r>
              <a:rPr lang="en-US" sz="1000" dirty="0"/>
              <a:t>Whether this is due to the fact that women aren't aware of their</a:t>
            </a:r>
            <a:r>
              <a:rPr lang="en-US" sz="1000" baseline="0" dirty="0"/>
              <a:t> overall</a:t>
            </a:r>
            <a:r>
              <a:rPr lang="en-US" sz="1000" dirty="0"/>
              <a:t> investment options or because they're generally more risk averse, the result of investing too conservatively over a long period of time is:</a:t>
            </a:r>
          </a:p>
          <a:p>
            <a:endParaRPr lang="en-US" sz="1000" dirty="0"/>
          </a:p>
          <a:p>
            <a:r>
              <a:rPr lang="en-US" sz="1000" dirty="0"/>
              <a:t>&lt;CLICK&gt; An inadequate retirement nest egg, and </a:t>
            </a:r>
          </a:p>
          <a:p>
            <a:endParaRPr lang="en-US" sz="1000" dirty="0"/>
          </a:p>
          <a:p>
            <a:r>
              <a:rPr lang="en-US" sz="1000" dirty="0"/>
              <a:t>&lt;CLICK&gt; A loss of purchasing power due to inflation. Inflation refers to the increase in the price of goods and services over time. For example, in 1950, a gallon of milk cost 84¢. In 1970, it was $1.35. In 1990, it doubled to $2.78.  And today, a gallon of milk costs about $3.75. And that's not even organic milk! So it's easy to see how your purchasing power can decline if your savings don't keep up with inflation. </a:t>
            </a:r>
          </a:p>
          <a:p>
            <a:endParaRPr lang="en-US" sz="1000" dirty="0"/>
          </a:p>
          <a:p>
            <a:r>
              <a:rPr lang="en-US" sz="1000" dirty="0"/>
              <a:t>&lt;CLICK&gt; The bottom line is that if there's no risk at all in your portfolio, then there's no chance of reward. Our financial system is pretty much built on the risk/reward model. Keep in mind, however, that all investing involves risk, including the potential loss of principal, and there can be no guarantee that any investing strategy will be successful. </a:t>
            </a:r>
          </a:p>
        </p:txBody>
      </p:sp>
      <p:sp>
        <p:nvSpPr>
          <p:cNvPr id="4" name="Slide Number Placeholder 3"/>
          <p:cNvSpPr>
            <a:spLocks noGrp="1"/>
          </p:cNvSpPr>
          <p:nvPr>
            <p:ph type="sldNum" sz="quarter" idx="10"/>
          </p:nvPr>
        </p:nvSpPr>
        <p:spPr/>
        <p:txBody>
          <a:bodyPr/>
          <a:lstStyle/>
          <a:p>
            <a:fld id="{665E5957-0DF1-4F3C-8535-56F2209497EC}" type="slidenum">
              <a:rPr lang="en-US" smtClean="0"/>
              <a:pPr/>
              <a:t>10</a:t>
            </a:fld>
            <a:endParaRPr lang="en-US" dirty="0"/>
          </a:p>
        </p:txBody>
      </p:sp>
    </p:spTree>
    <p:extLst>
      <p:ext uri="{BB962C8B-B14F-4D97-AF65-F5344CB8AC3E}">
        <p14:creationId xmlns:p14="http://schemas.microsoft.com/office/powerpoint/2010/main" val="2761529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Before we go on, I want to mention that there's no one-size-fits-all here. That is, not all women will face all of these challenges. </a:t>
            </a:r>
          </a:p>
          <a:p>
            <a:endParaRPr lang="en-US" sz="1000" dirty="0"/>
          </a:p>
          <a:p>
            <a:r>
              <a:rPr lang="en-US" sz="1000" dirty="0"/>
              <a:t>Obviously, there are many different life stages and characteristics that define women: single, married, widowed, employee, small business owner, breadwinner, stay-at-home mom, empty nester, retired, knowledgeable investor, beginning investor, and so on.</a:t>
            </a:r>
          </a:p>
          <a:p>
            <a:endParaRPr lang="en-US" sz="1000" dirty="0"/>
          </a:p>
          <a:p>
            <a:r>
              <a:rPr lang="en-US" sz="1000" dirty="0"/>
              <a:t>That being said, statistically speaking, a majority of women are likely to face at least some of the challenges I've noted. </a:t>
            </a:r>
          </a:p>
          <a:p>
            <a:endParaRPr lang="en-US" sz="1000" dirty="0"/>
          </a:p>
          <a:p>
            <a:r>
              <a:rPr lang="en-US" sz="1000" dirty="0"/>
              <a:t>So it's important for women to be aware of them as they move forward financially ─ regardless of the life stage they're in. </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11</a:t>
            </a:fld>
            <a:endParaRPr lang="en-US" dirty="0"/>
          </a:p>
        </p:txBody>
      </p:sp>
    </p:spTree>
    <p:extLst>
      <p:ext uri="{BB962C8B-B14F-4D97-AF65-F5344CB8AC3E}">
        <p14:creationId xmlns:p14="http://schemas.microsoft.com/office/powerpoint/2010/main" val="3017855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Now, what are some of the things women can do to take responsibility for their financial well-being? Here are six steps:</a:t>
            </a:r>
          </a:p>
          <a:p>
            <a:endParaRPr lang="en-US" sz="1000" dirty="0"/>
          </a:p>
          <a:p>
            <a:r>
              <a:rPr lang="en-US" sz="1000" dirty="0"/>
              <a:t>&lt;CLICK&gt;  One. Take control of your money. </a:t>
            </a:r>
          </a:p>
          <a:p>
            <a:endParaRPr lang="en-US" sz="1000" dirty="0"/>
          </a:p>
          <a:p>
            <a:r>
              <a:rPr lang="en-US" sz="1000" dirty="0"/>
              <a:t>&lt;CLICK&gt;  Two. Become a more knowledgeable investor.</a:t>
            </a:r>
          </a:p>
          <a:p>
            <a:endParaRPr lang="en-US" sz="1000" dirty="0"/>
          </a:p>
          <a:p>
            <a:r>
              <a:rPr lang="en-US" sz="1000" dirty="0"/>
              <a:t>&lt;CLICK&gt;  Three. Advocate for yourself in the workplace.</a:t>
            </a:r>
          </a:p>
          <a:p>
            <a:endParaRPr lang="en-US" sz="1000" dirty="0"/>
          </a:p>
          <a:p>
            <a:r>
              <a:rPr lang="en-US" sz="1000" dirty="0"/>
              <a:t>&lt;CLICK&gt;  Four. Plan for retirement.</a:t>
            </a:r>
          </a:p>
          <a:p>
            <a:endParaRPr lang="en-US" sz="1000" dirty="0"/>
          </a:p>
          <a:p>
            <a:r>
              <a:rPr lang="en-US" sz="1000" dirty="0"/>
              <a:t>&lt;CLICK&gt;  Five. Protect your income and assets. </a:t>
            </a:r>
          </a:p>
          <a:p>
            <a:endParaRPr lang="en-US" sz="1000" dirty="0"/>
          </a:p>
          <a:p>
            <a:r>
              <a:rPr lang="en-US" sz="1000" dirty="0"/>
              <a:t>&lt;CLICK&gt;  And six. Create an estate plan. </a:t>
            </a:r>
          </a:p>
          <a:p>
            <a:endParaRPr lang="en-US" sz="1000" dirty="0"/>
          </a:p>
          <a:p>
            <a:r>
              <a:rPr lang="en-US" sz="1000" dirty="0"/>
              <a:t>Let's look at each of these areas in more detail.</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12</a:t>
            </a:fld>
            <a:endParaRPr lang="en-US" dirty="0"/>
          </a:p>
        </p:txBody>
      </p:sp>
    </p:spTree>
    <p:extLst>
      <p:ext uri="{BB962C8B-B14F-4D97-AF65-F5344CB8AC3E}">
        <p14:creationId xmlns:p14="http://schemas.microsoft.com/office/powerpoint/2010/main" val="3176324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dirty="0"/>
              <a:t>Number one. Take control of your money. What does this mean, exactly? </a:t>
            </a:r>
          </a:p>
          <a:p>
            <a:endParaRPr lang="en-US" sz="1000" dirty="0"/>
          </a:p>
          <a:p>
            <a:r>
              <a:rPr lang="en-US" sz="1000" dirty="0"/>
              <a:t>First and foremost, it means no matter what life stage you're in, realizing that you have responsibility for your financial well-being. </a:t>
            </a:r>
          </a:p>
          <a:p>
            <a:endParaRPr lang="en-US" sz="1000" dirty="0"/>
          </a:p>
          <a:p>
            <a:r>
              <a:rPr lang="en-US" sz="1000" dirty="0"/>
              <a:t>&lt;CLICK&gt; This means knowing your what your cash flow is ─ what you have coming in every month and what you have going out. Some people choose personal finance software to keep track of everything; others prefer good old pen and paper. </a:t>
            </a:r>
          </a:p>
          <a:p>
            <a:endParaRPr lang="en-US" sz="1000" dirty="0"/>
          </a:p>
          <a:p>
            <a:r>
              <a:rPr lang="en-US" sz="1000" dirty="0"/>
              <a:t>&lt;CLICK&gt; Next, it means establishing a positive cash flow. You do this by budgeting, managing debt wisely, and living within your means. Even in households where one spouse handles most of the bill paying responsibilities and/or earns most or all of the income, the other spouse should be involved in budgeting and should know what outstanding debts there are and how quickly those debts are being paid off. </a:t>
            </a:r>
          </a:p>
          <a:p>
            <a:endParaRPr lang="en-US" sz="1000" dirty="0"/>
          </a:p>
          <a:p>
            <a:pPr defTabSz="966387">
              <a:defRPr/>
            </a:pPr>
            <a:r>
              <a:rPr lang="en-US" sz="1000" dirty="0"/>
              <a:t>&lt;CLICK&gt; Create an emergency fund. Part of budgeting is establishing an emergency fund so that you'll have money readily available to meet unexpected expenses. Without a financial cushion, you may have to use credit cards with high interest rates to meet sudden cash needs. </a:t>
            </a:r>
          </a:p>
          <a:p>
            <a:endParaRPr lang="en-US" sz="1000" dirty="0"/>
          </a:p>
          <a:p>
            <a:r>
              <a:rPr lang="en-US" sz="1000" dirty="0"/>
              <a:t>&lt;CLICK&gt; And speaking of credit cards, you'll want to establish and maintain good credit, because your credit score will determine the interest rate you receive when you borrow money. How do you maintain good credit? Pay your bills on time and don't carry too many credit cards. Everyone is entitled to a free copy of their credit report each year from the three main credit reporting agencies, and it's a good idea to review your report periodically for accuracy. </a:t>
            </a:r>
          </a:p>
          <a:p>
            <a:endParaRPr lang="en-US" sz="1000" dirty="0"/>
          </a:p>
          <a:p>
            <a:r>
              <a:rPr lang="en-US" sz="1000" dirty="0"/>
              <a:t>&lt;CLICK&gt; Next, set clear financial goals. Again, if you're married, this should be a team effort. Short-term goals may include making sure that your cash reserve is adequately funded or paying off outstanding credit card debt. Long-term goals might include saving for a new home, retirement, or your child's college education. </a:t>
            </a:r>
          </a:p>
          <a:p>
            <a:endParaRPr lang="en-US" sz="1000" dirty="0"/>
          </a:p>
          <a:p>
            <a:r>
              <a:rPr lang="en-US" sz="1000" dirty="0"/>
              <a:t>Once you've done all of these things, you're ready to start saving and investing your money, which brings us to step number two.</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13</a:t>
            </a:fld>
            <a:endParaRPr lang="en-US" dirty="0"/>
          </a:p>
        </p:txBody>
      </p:sp>
    </p:spTree>
    <p:extLst>
      <p:ext uri="{BB962C8B-B14F-4D97-AF65-F5344CB8AC3E}">
        <p14:creationId xmlns:p14="http://schemas.microsoft.com/office/powerpoint/2010/main" val="2282225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Number two. Become a more knowledgeable investor. </a:t>
            </a:r>
          </a:p>
          <a:p>
            <a:endParaRPr lang="en-US" sz="1000" dirty="0"/>
          </a:p>
          <a:p>
            <a:r>
              <a:rPr lang="en-US" sz="1000" dirty="0"/>
              <a:t>Some of you here today may have handled your family's finances all along, while others may be new to the world of investing.  No matter what your level of expertise, there's always room to learn more and adjust your plan based on your current circumstances.</a:t>
            </a:r>
          </a:p>
          <a:p>
            <a:endParaRPr lang="en-US" sz="1000" dirty="0"/>
          </a:p>
          <a:p>
            <a:r>
              <a:rPr lang="en-US" sz="1000" dirty="0"/>
              <a:t>Because many women will end up being solely responsible for their own financial well-being at some point in their lives, it's critical that they have a sound understanding of the investment world and the confidence to make appropriate investing decisions.</a:t>
            </a:r>
          </a:p>
          <a:p>
            <a:endParaRPr lang="en-US" sz="1000" dirty="0"/>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14</a:t>
            </a:fld>
            <a:endParaRPr lang="en-US" dirty="0"/>
          </a:p>
        </p:txBody>
      </p:sp>
    </p:spTree>
    <p:extLst>
      <p:ext uri="{BB962C8B-B14F-4D97-AF65-F5344CB8AC3E}">
        <p14:creationId xmlns:p14="http://schemas.microsoft.com/office/powerpoint/2010/main" val="2345618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66387">
              <a:defRPr/>
            </a:pPr>
            <a:r>
              <a:rPr lang="en-US" sz="1000" dirty="0"/>
              <a:t>Determining appropriate investment strategies isn't an exact science. But there are some steps you can take to help you get started.</a:t>
            </a:r>
          </a:p>
          <a:p>
            <a:pPr defTabSz="966387">
              <a:defRPr/>
            </a:pPr>
            <a:endParaRPr lang="en-US" sz="1000" dirty="0"/>
          </a:p>
          <a:p>
            <a:r>
              <a:rPr lang="en-US" sz="1000" dirty="0"/>
              <a:t>If you're a beginning investor:</a:t>
            </a:r>
          </a:p>
          <a:p>
            <a:endParaRPr lang="en-US" sz="1000" dirty="0"/>
          </a:p>
          <a:p>
            <a:r>
              <a:rPr lang="en-US" sz="1000" dirty="0"/>
              <a:t>&lt;CLICK&gt; Start by getting some basic information. You'll want to learn simple investing terms, concepts, and types of investments, such as the difference between a stock, bond, and mutual fund; asset allocation; diversification; cash equivalents; dollar-cost averaging; and the risk vs. return dynamic.</a:t>
            </a:r>
          </a:p>
          <a:p>
            <a:endParaRPr lang="en-US" sz="1000" dirty="0"/>
          </a:p>
          <a:p>
            <a:r>
              <a:rPr lang="en-US" sz="1000" dirty="0"/>
              <a:t>&lt;CLICK&gt; Take small steps and learn as you go. You don't have to do everything at once. </a:t>
            </a:r>
          </a:p>
          <a:p>
            <a:r>
              <a:rPr lang="en-US" sz="1000" dirty="0"/>
              <a:t>&lt;CLICK&gt; Don't postpone getting started. The longer you wait, the fewer options you may have. </a:t>
            </a:r>
          </a:p>
          <a:p>
            <a:r>
              <a:rPr lang="en-US" sz="1000" dirty="0"/>
              <a:t>&lt;CLICK&gt; Don't be afraid to ask questions.</a:t>
            </a:r>
          </a:p>
          <a:p>
            <a:endParaRPr lang="en-US" sz="1000" dirty="0"/>
          </a:p>
          <a:p>
            <a:r>
              <a:rPr lang="en-US" sz="1000" dirty="0"/>
              <a:t>If you're a more experienced investor:</a:t>
            </a:r>
          </a:p>
          <a:p>
            <a:endParaRPr lang="en-US" sz="1000" dirty="0"/>
          </a:p>
          <a:p>
            <a:r>
              <a:rPr lang="en-US" sz="1000" dirty="0"/>
              <a:t>&lt;CLICK&gt; Make sure your portfolio is in line with your investing goals, time horizon, and risk tolerance.</a:t>
            </a:r>
          </a:p>
          <a:p>
            <a:endParaRPr lang="en-US" sz="1000" dirty="0"/>
          </a:p>
          <a:p>
            <a:pPr defTabSz="966387">
              <a:defRPr/>
            </a:pPr>
            <a:r>
              <a:rPr lang="en-US" sz="1000" dirty="0"/>
              <a:t>&lt;CLICK&gt; Look for ways to manage risk. </a:t>
            </a:r>
            <a:r>
              <a:rPr lang="en-US" sz="1000" dirty="0">
                <a:cs typeface="Arial" charset="0"/>
              </a:rPr>
              <a:t>The key </a:t>
            </a:r>
            <a:r>
              <a:rPr lang="en-US" sz="1000" dirty="0"/>
              <a:t>is to try to maximize investment returns at a level of risk that you’re comfortable with. </a:t>
            </a:r>
          </a:p>
          <a:p>
            <a:endParaRPr lang="en-US" sz="1000" dirty="0"/>
          </a:p>
          <a:p>
            <a:r>
              <a:rPr lang="en-US" sz="1000" dirty="0"/>
              <a:t>&lt;CLICK&gt; Understand what you own and what role each investment plays in your portfolio.</a:t>
            </a:r>
          </a:p>
          <a:p>
            <a:endParaRPr lang="en-US" sz="1000" dirty="0"/>
          </a:p>
          <a:p>
            <a:r>
              <a:rPr lang="en-US" sz="1000" dirty="0"/>
              <a:t>&lt;CLICK&gt; Keep an eye out for investing ideas. Interestingly, women are often in a unique position to do this because typically they are in charge of most purchasing decisions for their household. So they already have an eye in the marketplace where they can observe products and consumer behavior.</a:t>
            </a:r>
          </a:p>
          <a:p>
            <a:endParaRPr lang="en-US" sz="1000" dirty="0"/>
          </a:p>
          <a:p>
            <a:r>
              <a:rPr lang="en-US" sz="1000" dirty="0"/>
              <a:t>&lt;CLICK&gt; Consider the impact of taxes, fees, trading costs, and inflation. If you've amassed substantial assets, you might benefit from expert help in the areas of tax planning, estate planning, and asset protection.  </a:t>
            </a:r>
          </a:p>
          <a:p>
            <a:endParaRPr lang="en-US" sz="1000" dirty="0"/>
          </a:p>
          <a:p>
            <a:r>
              <a:rPr lang="en-US" sz="1000" dirty="0"/>
              <a:t>&lt;CLICK&gt; Make ongoing adjustments as needed to reflect your circumstances.</a:t>
            </a:r>
          </a:p>
          <a:p>
            <a:endParaRPr lang="en-US" sz="1000" dirty="0"/>
          </a:p>
          <a:p>
            <a:r>
              <a:rPr lang="en-US" sz="1000" dirty="0"/>
              <a:t>&lt;CLICK&gt; And have a game plan to avoid knee-jerk reactions in volatile markets. You don't want to be jumping ship on certain investments just because that's what everyone else is doing.</a:t>
            </a:r>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15</a:t>
            </a:fld>
            <a:endParaRPr lang="en-US" dirty="0"/>
          </a:p>
        </p:txBody>
      </p:sp>
    </p:spTree>
    <p:extLst>
      <p:ext uri="{BB962C8B-B14F-4D97-AF65-F5344CB8AC3E}">
        <p14:creationId xmlns:p14="http://schemas.microsoft.com/office/powerpoint/2010/main" val="3113503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Becoming a more knowledgeable investor includes other things, too. </a:t>
            </a:r>
          </a:p>
          <a:p>
            <a:endParaRPr lang="en-US" sz="1000" dirty="0"/>
          </a:p>
          <a:p>
            <a:r>
              <a:rPr lang="en-US" sz="1000" dirty="0"/>
              <a:t>&lt;CLICK&gt; It means being willing to admit mistakes, deal with them, and move on. There is a saying: "Good investors know how to take profits; great investors know how to take losses." If an investment isn't working, sometimes it's better to cut your losses than hang on and on for a turnaround that may never come.  </a:t>
            </a:r>
          </a:p>
          <a:p>
            <a:endParaRPr lang="en-US" sz="1000" dirty="0"/>
          </a:p>
          <a:p>
            <a:pPr defTabSz="966387">
              <a:defRPr/>
            </a:pPr>
            <a:r>
              <a:rPr lang="en-US" sz="1000" dirty="0"/>
              <a:t>&lt;CLICK&gt; Be </a:t>
            </a:r>
            <a:r>
              <a:rPr lang="en-US" sz="1000"/>
              <a:t>risk averse ─ in </a:t>
            </a:r>
            <a:r>
              <a:rPr lang="en-US" sz="1000" dirty="0"/>
              <a:t>the right way. While investing conservatively can be a good strategy at times, for longer-term goals like retirement, it can be a liability. If you're investing far too conservatively than is appropriate for your goals and circumstances, you may find that you have less money than you hoped for. Make the most of the years you have ahead to grow wealth. </a:t>
            </a:r>
          </a:p>
          <a:p>
            <a:pPr defTabSz="966387">
              <a:defRPr/>
            </a:pPr>
            <a:endParaRPr lang="en-US" sz="1000" dirty="0"/>
          </a:p>
          <a:p>
            <a:r>
              <a:rPr lang="en-US" sz="1000" dirty="0"/>
              <a:t>&lt;CLICK&gt; If you're married, make sure both spouses know the account numbers, passwords, and online access information for all investment and loan accounts. Sometimes one spouse assumes primary responsibility for investment decisions, whether by choice or habit, and it's important for the other partner to know how to access these accounts and be able to handle bills and investment decisions if the first spouse is unable to do so.</a:t>
            </a:r>
          </a:p>
          <a:p>
            <a:pPr defTabSz="966387">
              <a:defRPr/>
            </a:pPr>
            <a:endParaRPr lang="en-US" sz="1000" dirty="0"/>
          </a:p>
          <a:p>
            <a:pPr defTabSz="966387">
              <a:defRPr/>
            </a:pPr>
            <a:r>
              <a:rPr lang="en-US" sz="1000" dirty="0"/>
              <a:t>&lt;CLICK&gt; Know when to get professional help. Being a good investor doesn't mean you have to do everything yourself. A financial professional can help you create an appropriate investment strategy, select specific investments, and make adjustments as necessary.</a:t>
            </a:r>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16</a:t>
            </a:fld>
            <a:endParaRPr lang="en-US" dirty="0"/>
          </a:p>
        </p:txBody>
      </p:sp>
    </p:spTree>
    <p:extLst>
      <p:ext uri="{BB962C8B-B14F-4D97-AF65-F5344CB8AC3E}">
        <p14:creationId xmlns:p14="http://schemas.microsoft.com/office/powerpoint/2010/main" val="2743930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000" dirty="0"/>
              <a:t>Now I want to switch subjects a bit and talk about step number three: advocate for yourself in the workplace. This is important because in order to take steps toward financial security, you need a source of income. For many women, that income comes from their jobs. So what can women do to maximize their potential income?</a:t>
            </a:r>
          </a:p>
          <a:p>
            <a:endParaRPr lang="en-US" sz="1000" dirty="0"/>
          </a:p>
          <a:p>
            <a:r>
              <a:rPr lang="en-US" sz="1000" dirty="0"/>
              <a:t>&lt;CLICK&gt; When possible, women need to negotiate their starting salary, for two reasons.</a:t>
            </a:r>
          </a:p>
          <a:p>
            <a:r>
              <a:rPr lang="en-US" sz="1000" dirty="0"/>
              <a:t>&lt;CLICK&gt; One, more money now means more money to potentially save and invest. </a:t>
            </a:r>
          </a:p>
          <a:p>
            <a:r>
              <a:rPr lang="en-US" sz="1000" dirty="0"/>
              <a:t>&lt;CLICK&gt; Two, your salary is the foundation on which other employee benefits are built.</a:t>
            </a:r>
          </a:p>
          <a:p>
            <a:endParaRPr lang="en-US" sz="1000" dirty="0"/>
          </a:p>
          <a:p>
            <a:r>
              <a:rPr lang="en-US" sz="1000" dirty="0"/>
              <a:t>So, for example, the percentage amount that you can contribute to your 401(k) plan or the death benefit you receive from an employer life insurance policy ─ these depend on your salary. Ten percent of $70,000 contributed to your 401(k) plan is better than 10% of $60,000 is better than 10% of $50,000. Over many years, the amounts add up. </a:t>
            </a:r>
          </a:p>
          <a:p>
            <a:endParaRPr lang="en-US" sz="1000" dirty="0"/>
          </a:p>
          <a:p>
            <a:r>
              <a:rPr lang="en-US" sz="1000" dirty="0"/>
              <a:t>Now, negotiating your starting salary doesn’t mean you're going to get what you want ─ some employers can't or won't negotiate at all. But you should be aware of the important role your starting salary plays in your overall financial picture, and you shouldn't be afraid to try to raise the bar. There are many websites and articles that offer tips on effective negotiation techniques.</a:t>
            </a:r>
          </a:p>
          <a:p>
            <a:endParaRPr lang="en-US" sz="1000" dirty="0"/>
          </a:p>
          <a:p>
            <a:r>
              <a:rPr lang="en-US" sz="1000" dirty="0"/>
              <a:t>As women move forward in a job, they need to:</a:t>
            </a:r>
          </a:p>
          <a:p>
            <a:endParaRPr lang="en-US" sz="1000" dirty="0"/>
          </a:p>
          <a:p>
            <a:r>
              <a:rPr lang="en-US" sz="1000" dirty="0"/>
              <a:t>&lt;CLICK&gt;Make sure they're getting paid what they're worth. This can be a bit tricky since it's not typical for employees to share salary information. But by looking at career and salary websites, you should be able to get an idea of what someone in your field earns with your same level of experience, education, and job responsibilities. Ideally, women should do this research when they're negotiating their starting salary.</a:t>
            </a:r>
          </a:p>
          <a:p>
            <a:endParaRPr lang="en-US" sz="1000" dirty="0"/>
          </a:p>
          <a:p>
            <a:r>
              <a:rPr lang="en-US" sz="1000" dirty="0"/>
              <a:t>&lt;CLICK&gt; Women need to emphasize their work accomplishments, take on challenging assignments, and ask for raises and promotions when warranted. Typically, women are more likely to remain silent and wait for others to notice their hard work. And sometimes they wait, and wait, and wait. Have confidence in your abilities, be proactive, and put yourself in the mix. </a:t>
            </a:r>
          </a:p>
          <a:p>
            <a:endParaRPr lang="en-US" sz="1000" dirty="0"/>
          </a:p>
          <a:p>
            <a:r>
              <a:rPr lang="en-US" sz="1000" dirty="0"/>
              <a:t>&lt;CLICK&gt; And finally, women should request job flexibility if it means being able to stay in the workforce while raising a family. Let's look at this last point in a bit more detail. </a:t>
            </a:r>
          </a:p>
        </p:txBody>
      </p:sp>
      <p:sp>
        <p:nvSpPr>
          <p:cNvPr id="4" name="Slide Number Placeholder 3"/>
          <p:cNvSpPr>
            <a:spLocks noGrp="1"/>
          </p:cNvSpPr>
          <p:nvPr>
            <p:ph type="sldNum" sz="quarter" idx="10"/>
          </p:nvPr>
        </p:nvSpPr>
        <p:spPr/>
        <p:txBody>
          <a:bodyPr/>
          <a:lstStyle/>
          <a:p>
            <a:fld id="{665E5957-0DF1-4F3C-8535-56F2209497EC}" type="slidenum">
              <a:rPr lang="en-US" smtClean="0"/>
              <a:pPr/>
              <a:t>17</a:t>
            </a:fld>
            <a:endParaRPr lang="en-US" dirty="0"/>
          </a:p>
        </p:txBody>
      </p:sp>
    </p:spTree>
    <p:extLst>
      <p:ext uri="{BB962C8B-B14F-4D97-AF65-F5344CB8AC3E}">
        <p14:creationId xmlns:p14="http://schemas.microsoft.com/office/powerpoint/2010/main" val="4162904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dirty="0"/>
              <a:t>The term "work/life balance" is</a:t>
            </a:r>
            <a:r>
              <a:rPr lang="en-US" sz="1000" baseline="0" dirty="0"/>
              <a:t> </a:t>
            </a:r>
            <a:r>
              <a:rPr lang="en-US" sz="1000" dirty="0"/>
              <a:t>sort of an H-R buzzword, but the fact is for many women, </a:t>
            </a:r>
          </a:p>
          <a:p>
            <a:endParaRPr lang="en-US" sz="1000" dirty="0"/>
          </a:p>
          <a:p>
            <a:r>
              <a:rPr lang="en-US" sz="1000" dirty="0"/>
              <a:t>&lt;CLICK&gt; Job flexibility is often a critical component of their overall job package. </a:t>
            </a:r>
          </a:p>
          <a:p>
            <a:r>
              <a:rPr lang="en-US" sz="1000" dirty="0"/>
              <a:t>&lt;CLICK&gt; This can mean telecommuting,</a:t>
            </a:r>
          </a:p>
          <a:p>
            <a:r>
              <a:rPr lang="en-US" sz="1000" dirty="0"/>
              <a:t>&lt;CLICK&gt; Flexible hours, for example, working 7 to 3 instead of 9 to 5, </a:t>
            </a:r>
          </a:p>
          <a:p>
            <a:r>
              <a:rPr lang="en-US" sz="1000" dirty="0"/>
              <a:t>&lt;CLICK&gt; And part-time work. The reality is that children come along, and far fewer women than men have stay-at-home spouses ─ or spouses who want to request flexible schedules ─</a:t>
            </a:r>
            <a:r>
              <a:rPr lang="en-US" sz="1000" baseline="0" dirty="0"/>
              <a:t> </a:t>
            </a:r>
            <a:r>
              <a:rPr lang="en-US" sz="1000" dirty="0"/>
              <a:t>to help take care of children and home responsibilities on a daily basis. </a:t>
            </a:r>
          </a:p>
          <a:p>
            <a:endParaRPr lang="en-US" sz="1000" dirty="0"/>
          </a:p>
          <a:p>
            <a:r>
              <a:rPr lang="en-US" sz="1000" dirty="0"/>
              <a:t>For many women, leaving the workforce entirely isn't an option. Their husbands might not earn enough money to support the family, or they may be out of work. Women might have their own debts ─ like student loans ─ to repay. Or women may be living on their own and their family's sole breadwinner. </a:t>
            </a:r>
          </a:p>
          <a:p>
            <a:endParaRPr lang="en-US" sz="1000" dirty="0"/>
          </a:p>
          <a:p>
            <a:r>
              <a:rPr lang="en-US" sz="1000" dirty="0"/>
              <a:t>Whatever the reason, job flexibility is key. Options like telecommuting, flex hours, and part-time work can help women remain in the workforce. Some employers offer and embrace these types of arrangements; others don't. But it doesn't hurt to ask. </a:t>
            </a:r>
          </a:p>
          <a:p>
            <a:endParaRPr lang="en-US" sz="1000" dirty="0"/>
          </a:p>
          <a:p>
            <a:r>
              <a:rPr lang="en-US" sz="1000" dirty="0"/>
              <a:t>&lt;CLICK&gt; Looking to the future, flexible work environments are likely to be a growth trend as women seek to blend their work and home lives in a satisfying way rather than accept an "either/or" scenario, and more employers realize that job flexibility can benefit all employees ─ not just female employees with children -─ creating a very loyal, dedicated workforce.</a:t>
            </a:r>
          </a:p>
          <a:p>
            <a:endParaRPr lang="en-US" sz="1000" dirty="0"/>
          </a:p>
          <a:p>
            <a:pPr defTabSz="966387">
              <a:defRPr/>
            </a:pPr>
            <a:r>
              <a:rPr lang="en-US" sz="1000" dirty="0"/>
              <a:t>I want to mention one final point here. For women who are juggling children and work, beware the burn out factor that can result from having very full days and prioritizing everyone's needs over your own. For many women, working outside the home with young children is one of the hardest, busiest time of their lives. In those moments when you're at your wit's end, take comfort in the fact that you are providing financially for your family and doing the best you can. </a:t>
            </a:r>
          </a:p>
          <a:p>
            <a:endParaRPr lang="en-US" sz="1000" dirty="0"/>
          </a:p>
          <a:p>
            <a:r>
              <a:rPr lang="en-US" sz="1000" dirty="0"/>
              <a:t>And remember, by putting yourself first once in a while and taking care of your own personal needs and interests, you will be in a better position to take care of your financial life as well.</a:t>
            </a:r>
          </a:p>
          <a:p>
            <a:endParaRPr lang="en-US" sz="1000" dirty="0"/>
          </a:p>
          <a:p>
            <a:pPr defTabSz="966387">
              <a:defRPr/>
            </a:pPr>
            <a:endParaRPr lang="en-US" sz="1000" dirty="0"/>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18</a:t>
            </a:fld>
            <a:endParaRPr lang="en-US" dirty="0"/>
          </a:p>
        </p:txBody>
      </p:sp>
    </p:spTree>
    <p:extLst>
      <p:ext uri="{BB962C8B-B14F-4D97-AF65-F5344CB8AC3E}">
        <p14:creationId xmlns:p14="http://schemas.microsoft.com/office/powerpoint/2010/main" val="1159230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Now I'd like to move on to step number four. Plan for retirement. This is such a critical planning step for women. </a:t>
            </a:r>
          </a:p>
          <a:p>
            <a:endParaRPr lang="en-US" sz="1000" dirty="0"/>
          </a:p>
          <a:p>
            <a:r>
              <a:rPr lang="en-US" sz="1000" dirty="0"/>
              <a:t>Unfortunately, women tend to have lower retirement plan balances, Social Security benefits, and pension benefits. </a:t>
            </a:r>
          </a:p>
          <a:p>
            <a:endParaRPr lang="en-US" sz="1000" dirty="0"/>
          </a:p>
          <a:p>
            <a:r>
              <a:rPr lang="en-US" sz="1000" dirty="0"/>
              <a:t>The number one thing women can do is to start saving now. </a:t>
            </a:r>
          </a:p>
          <a:p>
            <a:endParaRPr lang="en-US" sz="1000" dirty="0"/>
          </a:p>
          <a:p>
            <a:r>
              <a:rPr lang="en-US" sz="1000" dirty="0"/>
              <a:t>The table here shows how $2,000, $5,000, or $10,000 invested each year might grow over time earning a 6% rate of return. As you can see, the sweet spot to start saving is when you're in your 20s, but starting in your 30s and 40s isn't too shabby either. The important lesson to take away here is the earlier you start saving, the better. </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19</a:t>
            </a:fld>
            <a:endParaRPr lang="en-US" dirty="0"/>
          </a:p>
        </p:txBody>
      </p:sp>
    </p:spTree>
    <p:extLst>
      <p:ext uri="{BB962C8B-B14F-4D97-AF65-F5344CB8AC3E}">
        <p14:creationId xmlns:p14="http://schemas.microsoft.com/office/powerpoint/2010/main" val="3825585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In the past, women may have taken a less active role in financial decision making, for a variety of reasons.</a:t>
            </a:r>
          </a:p>
          <a:p>
            <a:endParaRPr lang="en-US" sz="1000" dirty="0"/>
          </a:p>
          <a:p>
            <a:r>
              <a:rPr lang="en-US" sz="1000" dirty="0"/>
              <a:t>But today, with more women than ever responsible for their financial well-being ─ and the financial well-being of their families ─ it's critical that women know how to save, invest, and plan for their future.</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a:t>
            </a:fld>
            <a:endParaRPr lang="en-US" dirty="0"/>
          </a:p>
        </p:txBody>
      </p:sp>
    </p:spTree>
    <p:extLst>
      <p:ext uri="{BB962C8B-B14F-4D97-AF65-F5344CB8AC3E}">
        <p14:creationId xmlns:p14="http://schemas.microsoft.com/office/powerpoint/2010/main" val="2833184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In addition to starting to save early, it's important to get in the habit of saving as much as you can, no matter what. Even if you're staying at home to raise your family, you can ─ and should ─ save for retirement. </a:t>
            </a:r>
          </a:p>
          <a:p>
            <a:endParaRPr lang="en-US" sz="1000" dirty="0"/>
          </a:p>
          <a:p>
            <a:r>
              <a:rPr lang="en-US" sz="1000" dirty="0"/>
              <a:t>&lt;CLICK&gt; Think of saving for retirement as putting yourself first. Get rid of excuses like:</a:t>
            </a:r>
          </a:p>
          <a:p>
            <a:endParaRPr lang="en-US" sz="1000" dirty="0"/>
          </a:p>
          <a:p>
            <a:r>
              <a:rPr lang="en-US" sz="1000" dirty="0"/>
              <a:t>"I'm too busy to plan.“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"I don't know enough about investing."</a:t>
            </a:r>
          </a:p>
          <a:p>
            <a:r>
              <a:rPr lang="en-US" sz="1000" dirty="0"/>
              <a:t>"My husband takes care of our finances."</a:t>
            </a:r>
          </a:p>
          <a:p>
            <a:r>
              <a:rPr lang="en-US" sz="1000" dirty="0"/>
              <a:t>"I'll save more once my children are through college."</a:t>
            </a:r>
          </a:p>
          <a:p>
            <a:endParaRPr lang="en-US" sz="1000" dirty="0"/>
          </a:p>
          <a:p>
            <a:r>
              <a:rPr lang="en-US" sz="1000" dirty="0"/>
              <a:t>Your retirement savings have to be a priority. </a:t>
            </a:r>
          </a:p>
          <a:p>
            <a:endParaRPr lang="en-US" sz="1000" dirty="0"/>
          </a:p>
          <a:p>
            <a:r>
              <a:rPr lang="en-US" sz="1000" dirty="0"/>
              <a:t>&lt;CLICK&gt; If your employer offers a retirement savings plan, such as a 401(k) or 403(b) plan, start contributing as much as you can. Having your contributions deducted directly from your paycheck can make it much, much easier to sock away money versus saving what you have left over at the end of the month. It may be hard initially to get a smaller paycheck, but paying yourself first will ultimately benefit you in the long run. And many employers will match a portion of the amount you contribute. </a:t>
            </a:r>
          </a:p>
          <a:p>
            <a:endParaRPr lang="en-US" sz="1000" dirty="0"/>
          </a:p>
          <a:p>
            <a:r>
              <a:rPr lang="en-US" sz="1000" dirty="0"/>
              <a:t>&lt;CLICK&gt; If you're contributing the maximum amount to your employer retirement plan and you need additional options, or if your employer doesn't offer a retirement plan or you're not currently in the workforce, consider an IRA. Traditional, Roth, and spousal IRAs can all be used to save for retirement and offer tax advantages. </a:t>
            </a:r>
          </a:p>
          <a:p>
            <a:endParaRPr lang="en-US" sz="1000" dirty="0"/>
          </a:p>
          <a:p>
            <a:r>
              <a:rPr lang="en-US" sz="1000" dirty="0"/>
              <a:t>&lt;CLICK&gt; Set a savings goal that you can work toward and keep track of your progress. Monitor your investments and make changes as needed. A financial professional can help you here.</a:t>
            </a:r>
          </a:p>
          <a:p>
            <a:endParaRPr lang="en-US" sz="1000" dirty="0"/>
          </a:p>
          <a:p>
            <a:r>
              <a:rPr lang="en-US" sz="1000" dirty="0"/>
              <a:t>And now I want to talk about another very important part of retirement planning for women.</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20</a:t>
            </a:fld>
            <a:endParaRPr lang="en-US" dirty="0"/>
          </a:p>
        </p:txBody>
      </p:sp>
    </p:spTree>
    <p:extLst>
      <p:ext uri="{BB962C8B-B14F-4D97-AF65-F5344CB8AC3E}">
        <p14:creationId xmlns:p14="http://schemas.microsoft.com/office/powerpoint/2010/main" val="4073986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Social Security. Social Security is the major source of guaranteed lifetime retirement income for most Americans. "Guaranteed" means that once you start taking monthly Social Security retirement benefits, you will get that money every month for as long as you live.  </a:t>
            </a:r>
          </a:p>
          <a:p>
            <a:endParaRPr lang="en-US" sz="1000" dirty="0"/>
          </a:p>
          <a:p>
            <a:r>
              <a:rPr lang="en-US" sz="1000" dirty="0"/>
              <a:t>Now, every year the trustees of Social Security publish a report on the solvency of the program, where they note that in its current form, Social Security won't be able to pay out the benefits in the future that people expect. Does this mean that Social Security will disappear entirely? Probably not. Does it mean that some changes are likely at some point in the future to maintain the program's solvency? Probably. </a:t>
            </a:r>
          </a:p>
          <a:p>
            <a:endParaRPr lang="en-US" sz="1000" dirty="0"/>
          </a:p>
          <a:p>
            <a:r>
              <a:rPr lang="en-US" sz="1000" dirty="0"/>
              <a:t>Whatever changes happen is anyone's guess. All we can do is plan based on what we know today.</a:t>
            </a:r>
          </a:p>
          <a:p>
            <a:endParaRPr lang="en-US" sz="1000" dirty="0"/>
          </a:p>
          <a:p>
            <a:r>
              <a:rPr lang="en-US" sz="1000" dirty="0"/>
              <a:t>Let's look at Social Security in a bit more detail. For some women, Social Security makes up most, if not all, of the income they have in their later years.</a:t>
            </a:r>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21</a:t>
            </a:fld>
            <a:endParaRPr lang="en-US" dirty="0"/>
          </a:p>
        </p:txBody>
      </p:sp>
    </p:spTree>
    <p:extLst>
      <p:ext uri="{BB962C8B-B14F-4D97-AF65-F5344CB8AC3E}">
        <p14:creationId xmlns:p14="http://schemas.microsoft.com/office/powerpoint/2010/main" val="3632580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387">
              <a:defRPr/>
            </a:pPr>
            <a:r>
              <a:rPr lang="en-US" sz="1000" dirty="0"/>
              <a:t>Ever since 1940, when a legal secretary named Ida May Fuller received the first Social Security retirement check, women have been counting on Social Security to provide much needed retirement income. </a:t>
            </a:r>
          </a:p>
          <a:p>
            <a:pPr defTabSz="966387">
              <a:defRPr/>
            </a:pPr>
            <a:endParaRPr lang="en-US" sz="1000" dirty="0"/>
          </a:p>
          <a:p>
            <a:pPr defTabSz="966387">
              <a:defRPr/>
            </a:pPr>
            <a:r>
              <a:rPr lang="en-US" sz="1000" dirty="0"/>
              <a:t>&lt;CLICK&gt; Social Security also provides disability and survivor's benefits, but today we're just going to focus on retirement benefits. </a:t>
            </a:r>
          </a:p>
          <a:p>
            <a:endParaRPr lang="en-US" sz="1000" dirty="0"/>
          </a:p>
          <a:p>
            <a:r>
              <a:rPr lang="en-US" sz="1000" dirty="0"/>
              <a:t>&lt;CLICK&gt; To qualify for Social Security retirement benefits, you have to work in a job that's covered by Social Security, and you generally need to have earned 40 credits, which is about 10 years of work. If you haven't worked long enough to qualify on your own, you may qualify for spousal benefits based on your spouse’s work record. A spousal benefit is generally equal to 50% of the primary earner's benefit. </a:t>
            </a:r>
          </a:p>
          <a:p>
            <a:endParaRPr lang="en-US" sz="1000" dirty="0"/>
          </a:p>
          <a:p>
            <a:pPr defTabSz="966387">
              <a:defRPr/>
            </a:pPr>
            <a:r>
              <a:rPr lang="en-US" sz="1000" dirty="0"/>
              <a:t>Now, how much can you expect from Social Security?</a:t>
            </a:r>
          </a:p>
          <a:p>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22</a:t>
            </a:fld>
            <a:endParaRPr lang="en-US" dirty="0"/>
          </a:p>
        </p:txBody>
      </p:sp>
    </p:spTree>
    <p:extLst>
      <p:ext uri="{BB962C8B-B14F-4D97-AF65-F5344CB8AC3E}">
        <p14:creationId xmlns:p14="http://schemas.microsoft.com/office/powerpoint/2010/main" val="2240720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The amount you'll receive from Social Security is based on the number of years you've worked and the amount you've earned. Your benefit is calculated using a formula that takes into account your 35 highest earnings years. If you earned little or nothing in several of those years, it may be to your advantage to work as long as possible, because you may have the opportunity to replace a year of lower earnings with a year of higher earnings, potentially resulting in a higher retirement benefit.</a:t>
            </a:r>
          </a:p>
          <a:p>
            <a:endParaRPr lang="en-US" sz="1000" dirty="0"/>
          </a:p>
          <a:p>
            <a:r>
              <a:rPr lang="en-US" sz="1000" dirty="0"/>
              <a:t>&lt;CLICK&gt; You can get an estimate of what your monthly Social Security retirement benefit will be in the future by visiting the Social Security website and using the Retirement Estimator tool or viewing your personalized Social Security statement online. Your statement contains a detailed record of your earnings, as well as estimates of retirement, survivor’s, and disability benefits. If you haven’t registered online to view your statement, you’ll receive one in the mail every five years, from age 25 to 60, and then every year in the mail after age 60.</a:t>
            </a:r>
          </a:p>
          <a:p>
            <a:endParaRPr lang="en-US" sz="1000" dirty="0"/>
          </a:p>
          <a:p>
            <a:r>
              <a:rPr lang="en-US" sz="1000" dirty="0"/>
              <a:t>&lt;CLICK&gt; The age at which you start claiming benefits will also affect the amount you receive. You can choose to start taking retirement benefits as early as age 62, but if you do so, your monthly benefit will be 25% to 30% less than if you had waited until your full retirement age ─ which is age 66 or 67, depending on the year you were born. On the other hand, you will get a higher monthly benefit if you delay claiming Social Security benefits until age 70 ─ if you do so, your monthly benefit will increase by 8% for each year that you delay taking benefits past your full retirement age.</a:t>
            </a:r>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23</a:t>
            </a:fld>
            <a:endParaRPr lang="en-US" dirty="0"/>
          </a:p>
        </p:txBody>
      </p:sp>
    </p:spTree>
    <p:extLst>
      <p:ext uri="{BB962C8B-B14F-4D97-AF65-F5344CB8AC3E}">
        <p14:creationId xmlns:p14="http://schemas.microsoft.com/office/powerpoint/2010/main" val="2607735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This chart illustrates what a hypothetical person might get by taking Social Security benefits at different ages. It's based on a full retirement age of 67 and a benefit of $2,000 per month. As you can see, if you start taking benefits at age 62, you'll get $1,400 per month, or 30% less. But if you wait until age 70, you'll get </a:t>
            </a:r>
            <a:r>
              <a:rPr lang="en-US" sz="1000"/>
              <a:t>$2,480 each month, which is 24% more</a:t>
            </a:r>
            <a:r>
              <a:rPr lang="en-US" sz="1000" dirty="0"/>
              <a:t>. Remember, this monthly benefit is guaranteed, every month, for as long as you live.</a:t>
            </a:r>
          </a:p>
          <a:p>
            <a:endParaRPr lang="en-US" sz="1000" dirty="0"/>
          </a:p>
          <a:p>
            <a:r>
              <a:rPr lang="en-US" sz="1000" dirty="0"/>
              <a:t>So, an important question as you approach your 60s is: should you begin taking Social Security benefits early at age 62 and receive smaller payments, but possibly receive them over a longer period of time, or should you wait until your full retirement age, or later, to start taking benefits, and receive larger benefits over a possibly shorter period of time? </a:t>
            </a:r>
          </a:p>
          <a:p>
            <a:endParaRPr lang="en-US" sz="1000" dirty="0"/>
          </a:p>
          <a:p>
            <a:r>
              <a:rPr lang="en-US" sz="1000" dirty="0"/>
              <a:t>There's no right answer. It's an individual decision that must be based on many factors, such as other sources of retirement income you may have, your life expectancy, your marital status, whether you plan to continue working after taking benefits, and your tax picture. A financial professional can help you evaluate these factors. </a:t>
            </a:r>
          </a:p>
          <a:p>
            <a:endParaRPr lang="en-US" sz="1000" dirty="0"/>
          </a:p>
          <a:p>
            <a:r>
              <a:rPr lang="en-US" sz="1000" dirty="0"/>
              <a:t>As a woman, you should pay close attention to how much retirement income Social Security will provide.</a:t>
            </a:r>
          </a:p>
        </p:txBody>
      </p:sp>
      <p:sp>
        <p:nvSpPr>
          <p:cNvPr id="4" name="Slide Number Placeholder 3"/>
          <p:cNvSpPr>
            <a:spLocks noGrp="1"/>
          </p:cNvSpPr>
          <p:nvPr>
            <p:ph type="sldNum" sz="quarter" idx="10"/>
          </p:nvPr>
        </p:nvSpPr>
        <p:spPr/>
        <p:txBody>
          <a:bodyPr/>
          <a:lstStyle/>
          <a:p>
            <a:fld id="{665E5957-0DF1-4F3C-8535-56F2209497EC}" type="slidenum">
              <a:rPr lang="en-US" smtClean="0"/>
              <a:pPr/>
              <a:t>24</a:t>
            </a:fld>
            <a:endParaRPr lang="en-US" dirty="0"/>
          </a:p>
        </p:txBody>
      </p:sp>
    </p:spTree>
    <p:extLst>
      <p:ext uri="{BB962C8B-B14F-4D97-AF65-F5344CB8AC3E}">
        <p14:creationId xmlns:p14="http://schemas.microsoft.com/office/powerpoint/2010/main" val="97836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387">
              <a:defRPr/>
            </a:pPr>
            <a:r>
              <a:rPr lang="en-US" sz="1000" dirty="0"/>
              <a:t>Finally, as you approach and then enter retirement, there are some other things you'll need to think about, such as:</a:t>
            </a:r>
          </a:p>
          <a:p>
            <a:endParaRPr lang="en-US" sz="1000" dirty="0"/>
          </a:p>
          <a:p>
            <a:r>
              <a:rPr lang="en-US" sz="1000" dirty="0"/>
              <a:t>&lt;CLICK&gt; When you'll retire.</a:t>
            </a:r>
          </a:p>
          <a:p>
            <a:endParaRPr lang="en-US" sz="1000" dirty="0"/>
          </a:p>
          <a:p>
            <a:r>
              <a:rPr lang="en-US" sz="1000" dirty="0"/>
              <a:t>&lt;CLICK&gt; What your retirement expenses will be. Keep in mind that you can live a rich lifestyle in retirement if your expenses and outstanding debt obligations are modest.  </a:t>
            </a:r>
          </a:p>
          <a:p>
            <a:endParaRPr lang="en-US" sz="1000" dirty="0"/>
          </a:p>
          <a:p>
            <a:r>
              <a:rPr lang="en-US" sz="1000" dirty="0"/>
              <a:t>&lt;CLICK&gt; How you plan to deal with a shortfall if your retirement reserves aren't sufficient.</a:t>
            </a:r>
          </a:p>
          <a:p>
            <a:endParaRPr lang="en-US" sz="1000" dirty="0"/>
          </a:p>
          <a:p>
            <a:r>
              <a:rPr lang="en-US" sz="1000" dirty="0"/>
              <a:t>&lt;CLICK&gt; Health-care expenses. Many people underestimate the amount they'll need to spend on health care in retirement. Even though Medicare covers most Americans starting at age 65, it doesn't cover every health-care need.</a:t>
            </a:r>
          </a:p>
          <a:p>
            <a:endParaRPr lang="en-US" sz="1000" dirty="0"/>
          </a:p>
          <a:p>
            <a:r>
              <a:rPr lang="en-US" sz="1000" dirty="0"/>
              <a:t>&lt;CLICK&gt; Longevity issues. According to the U.S. Census Bureau, not only do women have longer life expectancies than men, but women also make up the majority of older Americans living in poverty, and women overwhelmingly outnumber men in skilled nursing facilities after age 65. Many people mistakenly believe that Medicare will cover their long-term care needs, but the fact is that Medicare only covers skilled nursing care for a short period of time ─ it doesn't cover ongoing, custodial care. So you'll need to plan for longevity.</a:t>
            </a:r>
          </a:p>
          <a:p>
            <a:endParaRPr lang="en-US" sz="1000" dirty="0"/>
          </a:p>
          <a:p>
            <a:r>
              <a:rPr lang="en-US" sz="1000" dirty="0"/>
              <a:t>&lt;CLICK&gt; Finally, you'll need to understand your retirement plan distribution options, the best order to tap your retirement accounts, and what a safe withdrawal rate is so you don't outlive your money.  </a:t>
            </a:r>
          </a:p>
          <a:p>
            <a:endParaRPr lang="en-US" sz="1000" dirty="0"/>
          </a:p>
          <a:p>
            <a:r>
              <a:rPr lang="en-US" sz="1000" dirty="0"/>
              <a:t>As you can see, there's a lot to think about here.</a:t>
            </a:r>
          </a:p>
        </p:txBody>
      </p:sp>
      <p:sp>
        <p:nvSpPr>
          <p:cNvPr id="4" name="Slide Number Placeholder 3"/>
          <p:cNvSpPr>
            <a:spLocks noGrp="1"/>
          </p:cNvSpPr>
          <p:nvPr>
            <p:ph type="sldNum" sz="quarter" idx="10"/>
          </p:nvPr>
        </p:nvSpPr>
        <p:spPr/>
        <p:txBody>
          <a:bodyPr/>
          <a:lstStyle/>
          <a:p>
            <a:fld id="{665E5957-0DF1-4F3C-8535-56F2209497EC}" type="slidenum">
              <a:rPr lang="en-US" smtClean="0"/>
              <a:pPr/>
              <a:t>25</a:t>
            </a:fld>
            <a:endParaRPr lang="en-US" dirty="0"/>
          </a:p>
        </p:txBody>
      </p:sp>
    </p:spTree>
    <p:extLst>
      <p:ext uri="{BB962C8B-B14F-4D97-AF65-F5344CB8AC3E}">
        <p14:creationId xmlns:p14="http://schemas.microsoft.com/office/powerpoint/2010/main" val="3474057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000" dirty="0"/>
              <a:t>Now let's move on from retirement and talk about step number 5. Protect your income and assets. Women often overlook the need to do this. </a:t>
            </a:r>
          </a:p>
          <a:p>
            <a:endParaRPr lang="en-US" sz="1000" dirty="0"/>
          </a:p>
          <a:p>
            <a:r>
              <a:rPr lang="en-US" sz="1000" dirty="0"/>
              <a:t>How do you protect your income and assets from risk? With insurance. Insurance transfers the risk from you and your family to an insurance company. Here are the types of insurance you should consider. </a:t>
            </a:r>
          </a:p>
          <a:p>
            <a:endParaRPr lang="en-US" sz="1000" dirty="0"/>
          </a:p>
          <a:p>
            <a:r>
              <a:rPr lang="en-US" sz="1000" dirty="0"/>
              <a:t>&lt;CLICK&gt; Life insurance. Life insurance provides funds for your loved ones when you die. And yet, many people who should have life insurance don't. Whether you are single, married, employed, or a stay-at-home parent, you can benefit from life insurance. Think about it. If you should die prematurely, would your family be able to maintain the same lifestyle that they have now? Life insurance can provide proceeds that can be used to replace your lost income or the value of services you perform at home. At the very least, it can help pay for funeral costs and outstanding debts and tax obligations that might otherwise be the responsibility of your family members. Life insurance can also play a key role for women who are business owners.</a:t>
            </a:r>
          </a:p>
          <a:p>
            <a:endParaRPr lang="en-US" sz="1000" dirty="0"/>
          </a:p>
          <a:p>
            <a:r>
              <a:rPr lang="en-US" sz="1000" dirty="0"/>
              <a:t>&lt;CLICK&gt; Disability insurance. Disability insurance protects your income if you are unable to work for an extended period of time. Becoming disabled is a far greater risk than people think. If you were to suffer disabling injuries tomorrow in a car accident, would you and your loved ones be able to survive without your income? A typical policy will replace 50% to 70% of your income. </a:t>
            </a:r>
          </a:p>
          <a:p>
            <a:endParaRPr lang="en-US" sz="1000" dirty="0"/>
          </a:p>
          <a:p>
            <a:r>
              <a:rPr lang="en-US" sz="1000" dirty="0"/>
              <a:t>&lt;CLICK&gt; Home and auto insurance. Most people are required to have this insurance by their lender or state law. Along with protecting your property from damage, both home and auto insurance cover you for liability claims that result from accidents and injuries caused by you. If you have significant assets, you should consider umbrella liability insurance, which provides an extra layer of liability coverage above and beyond that provided by your home and auto insurance.</a:t>
            </a:r>
          </a:p>
          <a:p>
            <a:endParaRPr lang="en-US" sz="1000" dirty="0"/>
          </a:p>
          <a:p>
            <a:r>
              <a:rPr lang="en-US" sz="1000" dirty="0"/>
              <a:t>&lt;CLICK&gt; Health insurance. It's mandatory now, but even if it wasn't, health insurance is critical to safeguard your assets from the high cost of health care ― both routine and unexpected.</a:t>
            </a:r>
          </a:p>
          <a:p>
            <a:endParaRPr lang="en-US" sz="1000" dirty="0"/>
          </a:p>
          <a:p>
            <a:r>
              <a:rPr lang="en-US" sz="1000" dirty="0"/>
              <a:t>&lt;CLICK&gt; Long-term care insurance. As we age, our need for long-term care increases. Long-term care insurance pays a certain dollar amount per day, for a set period of time, for the type of long-term care described in the policy. Depending on the benefits selected, care can be provided in a variety of settings, such as your home, assisted-living facilities, and nursing homes. The best time to purchase long-term care insurance is when you are healthy enough to qualify for it.</a:t>
            </a:r>
          </a:p>
          <a:p>
            <a:endParaRPr lang="en-US" sz="1000" dirty="0"/>
          </a:p>
          <a:p>
            <a:r>
              <a:rPr lang="en-US" sz="1000" dirty="0"/>
              <a:t>Finally, there some instances where insurance alone might not provide all the protection you need, and other strategies may be useful, such as: </a:t>
            </a:r>
          </a:p>
          <a:p>
            <a:endParaRPr lang="en-US" sz="1000" dirty="0"/>
          </a:p>
          <a:p>
            <a:r>
              <a:rPr lang="en-US" sz="1000" dirty="0"/>
              <a:t>&lt;CLICK&gt; Trusts. If you have significant assets, a trust can help shield your assets from creditors, lawsuits, or other threats. </a:t>
            </a:r>
          </a:p>
          <a:p>
            <a:endParaRPr lang="en-US" sz="1000" dirty="0"/>
          </a:p>
          <a:p>
            <a:r>
              <a:rPr lang="en-US" sz="1000" dirty="0"/>
              <a:t>&lt;CLICK&gt; Business entities. Many professionals such as doctors, lawyers, and accountants face liability for damages that result from the performance of their professional duties. For added protection, forming a limited liability partnership or professional corporation is often advisable. </a:t>
            </a:r>
          </a:p>
          <a:p>
            <a:endParaRPr lang="en-US" sz="1000" dirty="0"/>
          </a:p>
          <a:p>
            <a:r>
              <a:rPr lang="en-US" sz="1000" dirty="0"/>
              <a:t>The bottom line in all of this is that if you haven't developed and implemented an asset protection plan, your wealth and assets are vulnerable to the risks that are part of everyday life.</a:t>
            </a:r>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26</a:t>
            </a:fld>
            <a:endParaRPr lang="en-US" dirty="0"/>
          </a:p>
        </p:txBody>
      </p:sp>
    </p:spTree>
    <p:extLst>
      <p:ext uri="{BB962C8B-B14F-4D97-AF65-F5344CB8AC3E}">
        <p14:creationId xmlns:p14="http://schemas.microsoft.com/office/powerpoint/2010/main" val="3887717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last but not least, step number six. Create an estate plan. The words "estate plan" sound a bit intimidating, but an estate plan is simply a map that reflects the way you want your personal and financial affairs to be handled in case of your incapacity or death. It allows you to control what happens to you and your property. </a:t>
            </a:r>
          </a:p>
          <a:p>
            <a:endParaRPr lang="en-US" dirty="0"/>
          </a:p>
          <a:p>
            <a:r>
              <a:rPr lang="en-US" dirty="0"/>
              <a:t>For example, do you want to leave a legacy for your children or grandchildren? Do you want to donate a portion of your estate to charity? Do you want to ensure that your good friend gets your antique coffee table? Have you thought about what type of medical intervention you would want after an accident in the event you couldn't speak for yourself? </a:t>
            </a:r>
          </a:p>
          <a:p>
            <a:endParaRPr lang="en-US" dirty="0"/>
          </a:p>
          <a:p>
            <a:pPr defTabSz="966387">
              <a:defRPr/>
            </a:pPr>
            <a:r>
              <a:rPr lang="en-US" dirty="0"/>
              <a:t>By putting an estate plan in place now while you still have the mental capacity to do so, not only will you have a say in what happens to you and your property, but you'll also make it easier for your loved ones to cope if something unexpected should happen to you, because your family members will know your express wishes. Keep in mind if you're married, your husband might not be there to know your wishes or act on your behalf.</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27</a:t>
            </a:fld>
            <a:endParaRPr lang="en-US" dirty="0"/>
          </a:p>
        </p:txBody>
      </p:sp>
    </p:spTree>
    <p:extLst>
      <p:ext uri="{BB962C8B-B14F-4D97-AF65-F5344CB8AC3E}">
        <p14:creationId xmlns:p14="http://schemas.microsoft.com/office/powerpoint/2010/main" val="574342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900" dirty="0"/>
              <a:t>What are some of things women can do to plan? Let's look first at incapacity. Incapacity means being unable to make your own decisions. It's probably obvious that the risk of incapacity increases with age. Here are some of the most common documents that can help you in the event you're unable to make your own decisions:</a:t>
            </a:r>
          </a:p>
          <a:p>
            <a:endParaRPr lang="en-US" sz="900" dirty="0"/>
          </a:p>
          <a:p>
            <a:r>
              <a:rPr lang="en-US" sz="900" dirty="0"/>
              <a:t>&lt;CLICK&gt; Living will. A living will is a document that lists the types of medical treatment you would want, or not want, under particular circumstances.</a:t>
            </a:r>
          </a:p>
          <a:p>
            <a:endParaRPr lang="en-US" sz="900" dirty="0"/>
          </a:p>
          <a:p>
            <a:r>
              <a:rPr lang="en-US" sz="900" dirty="0"/>
              <a:t>&lt;CLICK&gt; Health-care proxy. A health-care proxy, sometimes called a durable power of attorney for health care, lets one or more family members or other trusted individuals make medical decisions for you when you're unable to do so yourself.</a:t>
            </a:r>
          </a:p>
          <a:p>
            <a:endParaRPr lang="en-US" sz="900" dirty="0"/>
          </a:p>
          <a:p>
            <a:r>
              <a:rPr lang="en-US" sz="900" dirty="0"/>
              <a:t>&lt;CLICK&gt; A DNR, or Do Not Resuscitate order. This is a form signed by both you and your doctor that gives hospital staff permission not to resuscitate you. Together, these three documents are sometimes referred to as health-care directives.</a:t>
            </a:r>
          </a:p>
          <a:p>
            <a:endParaRPr lang="en-US" sz="900" dirty="0"/>
          </a:p>
          <a:p>
            <a:r>
              <a:rPr lang="en-US" sz="900" dirty="0"/>
              <a:t>&lt;CLICK&gt; Power of attorney. A durable power of attorney lets you name family members or other trusted individuals who can make financial decisions or transact business on your behalf.</a:t>
            </a:r>
          </a:p>
          <a:p>
            <a:endParaRPr lang="en-US" sz="900" dirty="0"/>
          </a:p>
          <a:p>
            <a:r>
              <a:rPr lang="en-US" sz="900" dirty="0"/>
              <a:t>&lt;CLICK&gt; Living trust. A living trust, sometimes called an "inter vivos trust," is a document that allows you to manage your trust assets while you're alive and capable, but that names a successor trustee to step into your shoes and take over management of trust assets if you become incapacitated. It can be especially useful in cases where there are privacy needs or complex assets. </a:t>
            </a:r>
          </a:p>
          <a:p>
            <a:endParaRPr lang="en-US" sz="900" dirty="0"/>
          </a:p>
          <a:p>
            <a:r>
              <a:rPr lang="en-US" sz="900" dirty="0"/>
              <a:t>All of these documents should be drafted by an attorney who specializes in estate planning.  </a:t>
            </a:r>
          </a:p>
          <a:p>
            <a:endParaRPr lang="en-US" sz="900" dirty="0"/>
          </a:p>
          <a:p>
            <a:r>
              <a:rPr lang="en-US" sz="900" dirty="0"/>
              <a:t>Now, planning for death, a topic no one likes to think about. What should you consider having?</a:t>
            </a:r>
          </a:p>
          <a:p>
            <a:endParaRPr lang="en-US" sz="900" dirty="0"/>
          </a:p>
          <a:p>
            <a:r>
              <a:rPr lang="en-US" sz="900" dirty="0"/>
              <a:t>&lt;CLICK&gt; A will. Your will is typically the cornerstone of your estate plan. It is a legal document that directs how your property is to be distributed at your death. In it you can name an executor who will carry out your wishes as specified in the will and a guardian for your minor children. Most wills have to be filed in the local probate court, and they become part of the public record.</a:t>
            </a:r>
          </a:p>
          <a:p>
            <a:endParaRPr lang="en-US" sz="900" dirty="0"/>
          </a:p>
          <a:p>
            <a:r>
              <a:rPr lang="en-US" sz="900" dirty="0"/>
              <a:t>&lt;CLICK&gt; A testamentary trust. A trust created in your will is called a testamentary trust. A trust is a legal arrangement that allows you to provide various interests to different beneficiaries. For example, the trust might provide income to your children for life, with the remainder going to your grandchildren or to charity. Unlike your will, a testamentary trust is not part of the public record. An attorney should draft your will and trust. </a:t>
            </a:r>
          </a:p>
          <a:p>
            <a:endParaRPr lang="en-US" sz="900" dirty="0"/>
          </a:p>
          <a:p>
            <a:r>
              <a:rPr lang="en-US" sz="900" dirty="0"/>
              <a:t>What happens if you die without a will? </a:t>
            </a:r>
          </a:p>
          <a:p>
            <a:endParaRPr lang="en-US" sz="900" dirty="0"/>
          </a:p>
          <a:p>
            <a:r>
              <a:rPr lang="en-US" sz="900" dirty="0"/>
              <a:t>&lt;CLICK&gt; If you die without a will, your property will pass according to your state's laws, called intestacy laws. These differ from state to state. </a:t>
            </a:r>
          </a:p>
          <a:p>
            <a:endParaRPr lang="en-US" sz="900" dirty="0"/>
          </a:p>
          <a:p>
            <a:r>
              <a:rPr lang="en-US" sz="900" dirty="0"/>
              <a:t>&lt;CLICK&gt; However, whether you have a will or not, some property will pass automatically to another person. For example, any property that you own jointly with what's called "the right of survivorship," for example, your house, will pass directly to the other joint owner or owners. Even if you have a will, jointly owned property will still pass automatically ─ that is, outside your will ─ to the other owner. Also, property that has a designated beneficiary, such as a 401(k) plan or a life insurance policy, will pass directly to the named beneficiary, outside your will. It's a good idea to review your beneficiary designations from time to time to make sure they reflect your current wishes. Finally, property held in a trust will pass according to the terms set out in the trust and not through your will.   </a:t>
            </a:r>
          </a:p>
          <a:p>
            <a:endParaRPr lang="en-US" sz="900" dirty="0"/>
          </a:p>
          <a:p>
            <a:r>
              <a:rPr lang="en-US" sz="900" dirty="0"/>
              <a:t>For women with significant assets, more advanced estate planning may be necessary. This includes tax planning, specifically for the income tax basis of your property, along with planning for any gift tax, estate tax, and generation-skipping transfer tax that may apply to transfers of your property. </a:t>
            </a:r>
          </a:p>
        </p:txBody>
      </p:sp>
      <p:sp>
        <p:nvSpPr>
          <p:cNvPr id="4" name="Slide Number Placeholder 3"/>
          <p:cNvSpPr>
            <a:spLocks noGrp="1"/>
          </p:cNvSpPr>
          <p:nvPr>
            <p:ph type="sldNum" sz="quarter" idx="10"/>
          </p:nvPr>
        </p:nvSpPr>
        <p:spPr/>
        <p:txBody>
          <a:bodyPr/>
          <a:lstStyle/>
          <a:p>
            <a:fld id="{665E5957-0DF1-4F3C-8535-56F2209497EC}" type="slidenum">
              <a:rPr lang="en-US" smtClean="0"/>
              <a:pPr/>
              <a:t>28</a:t>
            </a:fld>
            <a:endParaRPr lang="en-US" dirty="0"/>
          </a:p>
        </p:txBody>
      </p:sp>
    </p:spTree>
    <p:extLst>
      <p:ext uri="{BB962C8B-B14F-4D97-AF65-F5344CB8AC3E}">
        <p14:creationId xmlns:p14="http://schemas.microsoft.com/office/powerpoint/2010/main" val="21551940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I want to change subjects for a moment now and talk about unexpected obstacles. Unfortunately, life isn't always fair. Or easy. Things happen. </a:t>
            </a:r>
          </a:p>
          <a:p>
            <a:endParaRPr lang="en-US" sz="1000" dirty="0"/>
          </a:p>
          <a:p>
            <a:r>
              <a:rPr lang="en-US" sz="1000" dirty="0"/>
              <a:t>&lt;CLICK&gt; Employees are let go. </a:t>
            </a:r>
          </a:p>
          <a:p>
            <a:r>
              <a:rPr lang="en-US" sz="1000" dirty="0"/>
              <a:t>&lt;CLICK&gt; Children come along before we're ready. </a:t>
            </a:r>
          </a:p>
          <a:p>
            <a:r>
              <a:rPr lang="en-US" sz="1000" dirty="0"/>
              <a:t>&lt;CLICK&gt; Couples divorce.</a:t>
            </a:r>
          </a:p>
          <a:p>
            <a:r>
              <a:rPr lang="en-US" sz="1000" dirty="0"/>
              <a:t>&lt;CLICK&gt; Illnesses spring up. </a:t>
            </a:r>
          </a:p>
          <a:p>
            <a:r>
              <a:rPr lang="en-US" sz="1000" dirty="0"/>
              <a:t>&lt;CLICK&gt; Adult children need financial help. </a:t>
            </a:r>
          </a:p>
          <a:p>
            <a:r>
              <a:rPr lang="en-US" sz="1000" dirty="0"/>
              <a:t>&lt;CLICK&gt; Our parents need help. </a:t>
            </a:r>
          </a:p>
          <a:p>
            <a:r>
              <a:rPr lang="en-US" sz="1000" dirty="0"/>
              <a:t>&lt;CLICK&gt; Spouses pass away.   </a:t>
            </a:r>
          </a:p>
          <a:p>
            <a:endParaRPr lang="en-US" sz="1000" dirty="0"/>
          </a:p>
          <a:p>
            <a:r>
              <a:rPr lang="en-US" sz="1000" dirty="0"/>
              <a:t>When you take steps to strengthen your financial future, not only will you be in a better position to enjoy life in the good times, but you'll also be in a better position to cope during the not-so-good times, which many of us are likely to face at some point in our lives. </a:t>
            </a:r>
          </a:p>
          <a:p>
            <a:endParaRPr lang="en-US" sz="1000" dirty="0"/>
          </a:p>
          <a:p>
            <a:r>
              <a:rPr lang="en-US" sz="1000" dirty="0"/>
              <a:t>In fact, it's often during these stressful times that many women turn to a financial professional for help. </a:t>
            </a:r>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29</a:t>
            </a:fld>
            <a:endParaRPr lang="en-US" dirty="0"/>
          </a:p>
        </p:txBody>
      </p:sp>
    </p:spTree>
    <p:extLst>
      <p:ext uri="{BB962C8B-B14F-4D97-AF65-F5344CB8AC3E}">
        <p14:creationId xmlns:p14="http://schemas.microsoft.com/office/powerpoint/2010/main" val="177965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Women today have never been in a better position to achieve financial security for themselves and their families. </a:t>
            </a:r>
          </a:p>
          <a:p>
            <a:endParaRPr lang="en-US" sz="1000" dirty="0"/>
          </a:p>
          <a:p>
            <a:endParaRPr lang="en-US" sz="1000" dirty="0"/>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3</a:t>
            </a:fld>
            <a:endParaRPr lang="en-US" dirty="0"/>
          </a:p>
        </p:txBody>
      </p:sp>
    </p:spTree>
    <p:extLst>
      <p:ext uri="{BB962C8B-B14F-4D97-AF65-F5344CB8AC3E}">
        <p14:creationId xmlns:p14="http://schemas.microsoft.com/office/powerpoint/2010/main" val="2662296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In the end, it's all about you. </a:t>
            </a:r>
          </a:p>
          <a:p>
            <a:endParaRPr lang="en-US" sz="1000" dirty="0"/>
          </a:p>
          <a:p>
            <a:r>
              <a:rPr lang="en-US" sz="1000" dirty="0"/>
              <a:t>Your goals. Your dreams. Your security.</a:t>
            </a:r>
            <a:r>
              <a:rPr lang="en-US" sz="1000" baseline="0" dirty="0"/>
              <a:t> </a:t>
            </a:r>
            <a:r>
              <a:rPr lang="en-US" sz="1000" dirty="0"/>
              <a:t>What financial course will you chart? </a:t>
            </a:r>
          </a:p>
          <a:p>
            <a:endParaRPr lang="en-US" sz="1000" dirty="0"/>
          </a:p>
          <a:p>
            <a:r>
              <a:rPr lang="en-US" sz="1000" dirty="0"/>
              <a:t>By taking the time now to plan for your financial future, you gain peace of mind knowing that you're doing all you can to provide for yourself and your family. And in our busy, full, exciting lives, I'm guessing we could all use a bit more peace of mind.</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30</a:t>
            </a:fld>
            <a:endParaRPr lang="en-US" dirty="0"/>
          </a:p>
        </p:txBody>
      </p:sp>
    </p:spTree>
    <p:extLst>
      <p:ext uri="{BB962C8B-B14F-4D97-AF65-F5344CB8AC3E}">
        <p14:creationId xmlns:p14="http://schemas.microsoft.com/office/powerpoint/2010/main" val="2350779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kern="1200" dirty="0">
                <a:solidFill>
                  <a:schemeClr val="tx1"/>
                </a:solidFill>
                <a:effectLst/>
                <a:latin typeface="+mn-lt"/>
                <a:ea typeface="+mn-ea"/>
                <a:cs typeface="+mn-cs"/>
              </a:rPr>
              <a:t>Small steps can enhance your financial life one day at a time. Questions are always welcome.</a:t>
            </a:r>
            <a:endParaRPr lang="en-US"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31</a:t>
            </a:fld>
            <a:endParaRPr lang="en-US" dirty="0"/>
          </a:p>
        </p:txBody>
      </p:sp>
    </p:spTree>
    <p:extLst>
      <p:ext uri="{BB962C8B-B14F-4D97-AF65-F5344CB8AC3E}">
        <p14:creationId xmlns:p14="http://schemas.microsoft.com/office/powerpoint/2010/main" val="2155647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According to statistics,</a:t>
            </a:r>
            <a:r>
              <a:rPr lang="en-US" sz="1000" baseline="0" dirty="0"/>
              <a:t> w</a:t>
            </a:r>
            <a:r>
              <a:rPr lang="en-US" sz="1000" dirty="0"/>
              <a:t>omen make</a:t>
            </a:r>
            <a:r>
              <a:rPr lang="en-US" sz="1000" baseline="0" dirty="0"/>
              <a:t> up</a:t>
            </a:r>
            <a:r>
              <a:rPr lang="en-US" sz="1000" dirty="0"/>
              <a:t> almost half the workforce.</a:t>
            </a:r>
          </a:p>
          <a:p>
            <a:endParaRPr lang="en-US" sz="1000" dirty="0"/>
          </a:p>
          <a:p>
            <a:r>
              <a:rPr lang="en-US" sz="1000" dirty="0"/>
              <a:t>&lt;CLICK&gt; Women</a:t>
            </a:r>
            <a:r>
              <a:rPr lang="en-US" sz="1000" baseline="0" dirty="0"/>
              <a:t> account for more than half of all workers in management, professional, and related occupations.</a:t>
            </a:r>
            <a:endParaRPr lang="en-US" sz="1000" dirty="0"/>
          </a:p>
          <a:p>
            <a:endParaRPr lang="en-US" sz="1000" dirty="0"/>
          </a:p>
          <a:p>
            <a:r>
              <a:rPr lang="en-US" sz="1000" dirty="0"/>
              <a:t>&lt;CLICK&gt; Women</a:t>
            </a:r>
            <a:r>
              <a:rPr lang="en-US" sz="1000" baseline="0" dirty="0"/>
              <a:t> own millions of businesses</a:t>
            </a:r>
            <a:r>
              <a:rPr lang="en-US" sz="1000" dirty="0"/>
              <a:t>.</a:t>
            </a:r>
          </a:p>
          <a:p>
            <a:endParaRPr lang="en-US" sz="1000" dirty="0"/>
          </a:p>
          <a:p>
            <a:r>
              <a:rPr lang="en-US" sz="1000" dirty="0"/>
              <a:t>&lt;CLICK&gt; And women earn the majority of all bachelor's, master's, and doctoral degrees.</a:t>
            </a:r>
          </a:p>
          <a:p>
            <a:endParaRPr lang="en-US" sz="1000" dirty="0"/>
          </a:p>
          <a:p>
            <a:r>
              <a:rPr lang="en-US" sz="1000" dirty="0"/>
              <a:t>The bottom line is that women's economic clout is significant.</a:t>
            </a:r>
          </a:p>
          <a:p>
            <a:endParaRPr lang="en-US" sz="100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4</a:t>
            </a:fld>
            <a:endParaRPr lang="en-US" dirty="0"/>
          </a:p>
        </p:txBody>
      </p:sp>
    </p:spTree>
    <p:extLst>
      <p:ext uri="{BB962C8B-B14F-4D97-AF65-F5344CB8AC3E}">
        <p14:creationId xmlns:p14="http://schemas.microsoft.com/office/powerpoint/2010/main" val="4135404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But on the road to financial security, women often face unique challenges that their male counterparts don't. </a:t>
            </a:r>
          </a:p>
          <a:p>
            <a:endParaRPr lang="en-US" sz="1000" dirty="0"/>
          </a:p>
          <a:p>
            <a:r>
              <a:rPr lang="en-US" sz="1000" dirty="0"/>
              <a:t>What are some of these key differences?</a:t>
            </a:r>
          </a:p>
          <a:p>
            <a:endParaRPr lang="en-US" sz="1000" dirty="0"/>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5</a:t>
            </a:fld>
            <a:endParaRPr lang="en-US" dirty="0"/>
          </a:p>
        </p:txBody>
      </p:sp>
    </p:spTree>
    <p:extLst>
      <p:ext uri="{BB962C8B-B14F-4D97-AF65-F5344CB8AC3E}">
        <p14:creationId xmlns:p14="http://schemas.microsoft.com/office/powerpoint/2010/main" val="3000647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387">
              <a:defRPr/>
            </a:pPr>
            <a:r>
              <a:rPr lang="en-US" sz="1000" dirty="0"/>
              <a:t>Women have longer life expectancies.</a:t>
            </a:r>
          </a:p>
          <a:p>
            <a:endParaRPr lang="en-US" sz="10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&lt;CLICK&gt; Women generally earn less income and</a:t>
            </a:r>
            <a:r>
              <a:rPr lang="en-US" sz="1000" baseline="0" dirty="0"/>
              <a:t> have less savings. </a:t>
            </a:r>
            <a:r>
              <a:rPr lang="en-US" sz="1000" dirty="0"/>
              <a:t> </a:t>
            </a:r>
          </a:p>
          <a:p>
            <a:endParaRPr lang="en-US" sz="10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&lt;CLICK&gt; Women are more likely</a:t>
            </a:r>
            <a:r>
              <a:rPr lang="en-US" sz="1000" baseline="0" dirty="0"/>
              <a:t> to interrupt their careers to raise children or take care of family members.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t>&lt;CLICK&gt; And women may </a:t>
            </a:r>
            <a:r>
              <a:rPr lang="en-US" sz="1000" baseline="0" dirty="0"/>
              <a:t>invest too conservatively. </a:t>
            </a:r>
            <a:r>
              <a:rPr lang="en-US" sz="100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aseline="0" dirty="0"/>
          </a:p>
          <a:p>
            <a:r>
              <a:rPr lang="en-US" sz="1000" dirty="0"/>
              <a:t>Let's look at each of these challenges ─ and their consequences ─ in more detail. </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6</a:t>
            </a:fld>
            <a:endParaRPr lang="en-US" dirty="0"/>
          </a:p>
        </p:txBody>
      </p:sp>
    </p:spTree>
    <p:extLst>
      <p:ext uri="{BB962C8B-B14F-4D97-AF65-F5344CB8AC3E}">
        <p14:creationId xmlns:p14="http://schemas.microsoft.com/office/powerpoint/2010/main" val="109634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First challenge: women have longer life expectancies.</a:t>
            </a:r>
          </a:p>
          <a:p>
            <a:endParaRPr lang="en-US" sz="1000" dirty="0"/>
          </a:p>
          <a:p>
            <a:r>
              <a:rPr lang="en-US" sz="1000" dirty="0"/>
              <a:t>According to the most recent statistics, women, on average, live about 5 years longer than men. Some might say this means women are fortunate. But a longer life expectancy has several financial consequences:</a:t>
            </a:r>
          </a:p>
          <a:p>
            <a:endParaRPr lang="en-US" sz="1000" dirty="0"/>
          </a:p>
          <a:p>
            <a:r>
              <a:rPr lang="en-US" sz="1000" dirty="0"/>
              <a:t>&lt;CLICK&gt; Women are likely to spend more years in retirement and will need to stretch their retirement dollars further,</a:t>
            </a:r>
          </a:p>
          <a:p>
            <a:endParaRPr lang="en-US" sz="1000" dirty="0"/>
          </a:p>
          <a:p>
            <a:r>
              <a:rPr lang="en-US" sz="1000" dirty="0"/>
              <a:t>&lt;CLICK&gt; Women are more likely to need some type of long-term care as they age, and they may have to face some of their health-care needs alone, and</a:t>
            </a:r>
          </a:p>
          <a:p>
            <a:endParaRPr lang="en-US" sz="1000" dirty="0"/>
          </a:p>
          <a:p>
            <a:r>
              <a:rPr lang="en-US" sz="1000" dirty="0"/>
              <a:t>&lt;CLICK&gt; Married women are statistically likely to outlive their husbands, which means they'll probably have sole responsibility for financial decisions and final say on the disposition of the marital estate.</a:t>
            </a:r>
          </a:p>
          <a:p>
            <a:endParaRPr lang="en-US" sz="1000" dirty="0"/>
          </a:p>
          <a:p>
            <a:r>
              <a:rPr lang="en-US" sz="1000" dirty="0"/>
              <a:t>The irony is that while women need their savings to last longer, they're typically confronted with other realities that make it harder to accumulate savings and amass sufficient income in later years. Which brings us to challenge number two.</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7</a:t>
            </a:fld>
            <a:endParaRPr lang="en-US" dirty="0"/>
          </a:p>
        </p:txBody>
      </p:sp>
    </p:spTree>
    <p:extLst>
      <p:ext uri="{BB962C8B-B14F-4D97-AF65-F5344CB8AC3E}">
        <p14:creationId xmlns:p14="http://schemas.microsoft.com/office/powerpoint/2010/main" val="322016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Women generally earn less than men.</a:t>
            </a:r>
          </a:p>
          <a:p>
            <a:endParaRPr lang="en-US" sz="1000" dirty="0"/>
          </a:p>
          <a:p>
            <a:r>
              <a:rPr lang="en-US" sz="1000" dirty="0"/>
              <a:t>According to the Bureau of Labor Statistics, women who work full-time earn only 82% ─ on average ─ of what men earn. </a:t>
            </a:r>
          </a:p>
          <a:p>
            <a:endParaRPr lang="en-US" sz="1000" dirty="0"/>
          </a:p>
          <a:p>
            <a:r>
              <a:rPr lang="en-US" sz="1000" dirty="0"/>
              <a:t>&lt;CLICK&gt;  This wage gap can impact overall savings, Social Security retirement benefits, and, if you're lucky enough to have one, your pension.  </a:t>
            </a:r>
          </a:p>
          <a:p>
            <a:endParaRPr lang="en-US" sz="1000" dirty="0"/>
          </a:p>
          <a:p>
            <a:r>
              <a:rPr lang="en-US" sz="1000" dirty="0"/>
              <a:t>&lt;CLICK&gt;  It also means women are more vulnerable to unexpected economic obstacles such as a job loss, divorce, single parenthood, illness, or the loss of a spouse. </a:t>
            </a:r>
          </a:p>
        </p:txBody>
      </p:sp>
      <p:sp>
        <p:nvSpPr>
          <p:cNvPr id="4" name="Slide Number Placeholder 3"/>
          <p:cNvSpPr>
            <a:spLocks noGrp="1"/>
          </p:cNvSpPr>
          <p:nvPr>
            <p:ph type="sldNum" sz="quarter" idx="10"/>
          </p:nvPr>
        </p:nvSpPr>
        <p:spPr/>
        <p:txBody>
          <a:bodyPr/>
          <a:lstStyle/>
          <a:p>
            <a:fld id="{665E5957-0DF1-4F3C-8535-56F2209497EC}" type="slidenum">
              <a:rPr lang="en-US" smtClean="0"/>
              <a:pPr/>
              <a:t>8</a:t>
            </a:fld>
            <a:endParaRPr lang="en-US" dirty="0"/>
          </a:p>
        </p:txBody>
      </p:sp>
    </p:spTree>
    <p:extLst>
      <p:ext uri="{BB962C8B-B14F-4D97-AF65-F5344CB8AC3E}">
        <p14:creationId xmlns:p14="http://schemas.microsoft.com/office/powerpoint/2010/main" val="1843038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Challenge number three: women are more likely to take time out of the workforce to raise children or care for other</a:t>
            </a:r>
            <a:r>
              <a:rPr lang="en-US" sz="1000" baseline="0" dirty="0"/>
              <a:t> family members, such as aging</a:t>
            </a:r>
            <a:r>
              <a:rPr lang="en-US" sz="1000" dirty="0"/>
              <a:t> parents.</a:t>
            </a:r>
            <a:r>
              <a:rPr lang="en-US" sz="1000" baseline="0" dirty="0"/>
              <a:t> </a:t>
            </a:r>
            <a:r>
              <a:rPr lang="en-US" sz="1000" dirty="0"/>
              <a:t>Sometimes this is by choice. But moving in and out of the workforce has several significant financial implications for women:</a:t>
            </a:r>
          </a:p>
          <a:p>
            <a:endParaRPr lang="en-US" sz="1000" dirty="0"/>
          </a:p>
          <a:p>
            <a:r>
              <a:rPr lang="en-US" sz="1000" dirty="0"/>
              <a:t>&lt;CLICK&gt; Lost income and employer benefits, like retirement benefits and health insurance. Lost income means less savings.</a:t>
            </a:r>
          </a:p>
          <a:p>
            <a:endParaRPr lang="en-US" sz="1000" dirty="0"/>
          </a:p>
          <a:p>
            <a:r>
              <a:rPr lang="en-US" sz="1000" dirty="0"/>
              <a:t>&lt;CLICK&gt; A potentially lower Social Security retirement benefit. This is because what you get at retirement from Social Security is based on the number of years you've worked and the amount you've earned. </a:t>
            </a:r>
          </a:p>
          <a:p>
            <a:endParaRPr lang="en-US" sz="1000" dirty="0"/>
          </a:p>
          <a:p>
            <a:r>
              <a:rPr lang="en-US" sz="1000" dirty="0"/>
              <a:t>&lt;CLICK&gt; Economic vulnerability in the event of divorce or a spouse's job loss.</a:t>
            </a:r>
          </a:p>
          <a:p>
            <a:endParaRPr lang="en-US" sz="1000" dirty="0"/>
          </a:p>
          <a:p>
            <a:r>
              <a:rPr lang="en-US" sz="1000" dirty="0"/>
              <a:t>&lt;CLICK&gt; Possibly a more difficult time finding a job, or a comparable job in terms of pay and benefits, when reentering the workforce.</a:t>
            </a:r>
          </a:p>
          <a:p>
            <a:endParaRPr lang="en-US" sz="1000" dirty="0"/>
          </a:p>
          <a:p>
            <a:r>
              <a:rPr lang="en-US" sz="1000" dirty="0"/>
              <a:t>&lt;CLICK&gt; And even when women do attempt to stay in the workforce, they are much more likely to request flexible work schedules to meet their primary caregiving responsibilities, which can impact their salary and their long-term career advancement. </a:t>
            </a:r>
          </a:p>
        </p:txBody>
      </p:sp>
      <p:sp>
        <p:nvSpPr>
          <p:cNvPr id="4" name="Slide Number Placeholder 3"/>
          <p:cNvSpPr>
            <a:spLocks noGrp="1"/>
          </p:cNvSpPr>
          <p:nvPr>
            <p:ph type="sldNum" sz="quarter" idx="10"/>
          </p:nvPr>
        </p:nvSpPr>
        <p:spPr/>
        <p:txBody>
          <a:bodyPr/>
          <a:lstStyle/>
          <a:p>
            <a:fld id="{665E5957-0DF1-4F3C-8535-56F2209497EC}" type="slidenum">
              <a:rPr lang="en-US" smtClean="0"/>
              <a:pPr/>
              <a:t>9</a:t>
            </a:fld>
            <a:endParaRPr lang="en-US" dirty="0"/>
          </a:p>
        </p:txBody>
      </p:sp>
    </p:spTree>
    <p:extLst>
      <p:ext uri="{BB962C8B-B14F-4D97-AF65-F5344CB8AC3E}">
        <p14:creationId xmlns:p14="http://schemas.microsoft.com/office/powerpoint/2010/main" val="1491487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60706" y="533401"/>
            <a:ext cx="7217924" cy="635000"/>
          </a:xfrm>
        </p:spPr>
        <p:txBody>
          <a:bodyPr>
            <a:normAutofit/>
          </a:bodyPr>
          <a:lstStyle>
            <a:lvl1pPr>
              <a:defRPr sz="4000" b="0">
                <a:latin typeface="Calibri" panose="020F0502020204030204" pitchFamily="34" charset="0"/>
                <a:cs typeface="Arial"/>
              </a:defRPr>
            </a:lvl1pPr>
          </a:lstStyle>
          <a:p>
            <a:r>
              <a:rPr lang="en-US" dirty="0"/>
              <a:t>Click to edit Master title style</a:t>
            </a:r>
          </a:p>
        </p:txBody>
      </p:sp>
      <p:sp>
        <p:nvSpPr>
          <p:cNvPr id="3" name="Subtitle 2"/>
          <p:cNvSpPr>
            <a:spLocks noGrp="1"/>
          </p:cNvSpPr>
          <p:nvPr>
            <p:ph type="subTitle" idx="1"/>
          </p:nvPr>
        </p:nvSpPr>
        <p:spPr>
          <a:xfrm>
            <a:off x="1926074" y="2371627"/>
            <a:ext cx="7217925" cy="1606985"/>
          </a:xfrm>
        </p:spPr>
        <p:txBody>
          <a:bodyPr>
            <a:normAutofit/>
          </a:bodyPr>
          <a:lstStyle>
            <a:lvl1pPr marL="0" indent="0" algn="ctr">
              <a:buNone/>
              <a:defRPr sz="2400">
                <a:solidFill>
                  <a:srgbClr val="5D5D5D"/>
                </a:solidFill>
                <a:latin typeface="Calibri" panose="020F0502020204030204"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srcRect/>
          <a:stretch/>
        </p:blipFill>
        <p:spPr bwMode="auto">
          <a:xfrm>
            <a:off x="1588" y="1191"/>
            <a:ext cx="9140825"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1712068" y="533400"/>
            <a:ext cx="7120646"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1712067" y="2187575"/>
            <a:ext cx="7120647"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7854778"/>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
          <p:cNvPicPr>
            <a:picLocks noChangeAspect="1"/>
          </p:cNvPicPr>
          <p:nvPr userDrawn="1"/>
        </p:nvPicPr>
        <p:blipFill>
          <a:blip r:embed="rId5"/>
          <a:srcRect/>
          <a:stretch/>
        </p:blipFill>
        <p:spPr bwMode="auto">
          <a:xfrm>
            <a:off x="3175" y="0"/>
            <a:ext cx="9140825" cy="6855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566153" y="530352"/>
            <a:ext cx="7324928" cy="6604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566152" y="1828800"/>
            <a:ext cx="7324927" cy="327879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p:wipe dir="r"/>
  </p:transition>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2286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ssa.gov/"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DA00EA-74CD-4A34-A0A4-E500BB9D5E19}"/>
              </a:ext>
            </a:extLst>
          </p:cNvPr>
          <p:cNvPicPr>
            <a:picLocks noChangeAspect="1"/>
          </p:cNvPicPr>
          <p:nvPr/>
        </p:nvPicPr>
        <p:blipFill>
          <a:blip r:embed="rId3"/>
          <a:stretch>
            <a:fillRect/>
          </a:stretch>
        </p:blipFill>
        <p:spPr>
          <a:xfrm>
            <a:off x="12929" y="0"/>
            <a:ext cx="9131071" cy="6848304"/>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55299" t="33265"/>
          <a:stretch/>
        </p:blipFill>
        <p:spPr>
          <a:xfrm>
            <a:off x="1935125" y="895898"/>
            <a:ext cx="4375186" cy="4901105"/>
          </a:xfrm>
          <a:prstGeom prst="rect">
            <a:avLst/>
          </a:prstGeom>
          <a:ln>
            <a:noFill/>
          </a:ln>
          <a:effectLst>
            <a:softEdge rad="112500"/>
          </a:effectLst>
        </p:spPr>
      </p:pic>
      <p:sp>
        <p:nvSpPr>
          <p:cNvPr id="13" name="Title 1"/>
          <p:cNvSpPr txBox="1">
            <a:spLocks/>
          </p:cNvSpPr>
          <p:nvPr/>
        </p:nvSpPr>
        <p:spPr>
          <a:xfrm>
            <a:off x="252745" y="191386"/>
            <a:ext cx="9144000"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Women and Money</a:t>
            </a:r>
          </a:p>
        </p:txBody>
      </p:sp>
      <p:sp>
        <p:nvSpPr>
          <p:cNvPr id="14" name="Subtitle 2"/>
          <p:cNvSpPr txBox="1">
            <a:spLocks/>
          </p:cNvSpPr>
          <p:nvPr/>
        </p:nvSpPr>
        <p:spPr>
          <a:xfrm>
            <a:off x="252745" y="1060997"/>
            <a:ext cx="2522353" cy="1416389"/>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400" kern="1200">
                <a:solidFill>
                  <a:srgbClr val="5D5D5D"/>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t>Taking Charge of Your Financial Future</a:t>
            </a:r>
          </a:p>
        </p:txBody>
      </p:sp>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827" b="9551"/>
          <a:stretch/>
        </p:blipFill>
        <p:spPr>
          <a:xfrm>
            <a:off x="3466684" y="1833282"/>
            <a:ext cx="5677316" cy="4137284"/>
          </a:xfrm>
          <a:prstGeom prst="rect">
            <a:avLst/>
          </a:prstGeom>
        </p:spPr>
      </p:pic>
      <p:sp>
        <p:nvSpPr>
          <p:cNvPr id="2" name="Title 1"/>
          <p:cNvSpPr>
            <a:spLocks noGrp="1"/>
          </p:cNvSpPr>
          <p:nvPr>
            <p:ph type="title"/>
          </p:nvPr>
        </p:nvSpPr>
        <p:spPr/>
        <p:txBody>
          <a:bodyPr>
            <a:noAutofit/>
          </a:bodyPr>
          <a:lstStyle/>
          <a:p>
            <a:r>
              <a:rPr lang="en-US" sz="4000" dirty="0">
                <a:latin typeface="+mn-lt"/>
              </a:rPr>
              <a:t>Women </a:t>
            </a:r>
            <a:r>
              <a:rPr lang="en-US" dirty="0">
                <a:latin typeface="+mn-lt"/>
              </a:rPr>
              <a:t>May</a:t>
            </a:r>
            <a:r>
              <a:rPr lang="en-US" sz="4000" dirty="0">
                <a:latin typeface="+mn-lt"/>
              </a:rPr>
              <a:t> Invest </a:t>
            </a:r>
            <a:br>
              <a:rPr lang="en-US" sz="4000" dirty="0">
                <a:latin typeface="+mn-lt"/>
              </a:rPr>
            </a:br>
            <a:r>
              <a:rPr lang="en-US" sz="4000" dirty="0">
                <a:latin typeface="+mn-lt"/>
              </a:rPr>
              <a:t>Too Conservatively </a:t>
            </a:r>
          </a:p>
        </p:txBody>
      </p:sp>
      <p:sp>
        <p:nvSpPr>
          <p:cNvPr id="8" name="Content Placeholder 2"/>
          <p:cNvSpPr>
            <a:spLocks noGrp="1"/>
          </p:cNvSpPr>
          <p:nvPr>
            <p:ph idx="1"/>
          </p:nvPr>
        </p:nvSpPr>
        <p:spPr>
          <a:xfrm>
            <a:off x="1637884" y="2187575"/>
            <a:ext cx="3678395" cy="3449965"/>
          </a:xfrm>
        </p:spPr>
        <p:txBody>
          <a:bodyPr>
            <a:normAutofit lnSpcReduction="10000"/>
          </a:bodyPr>
          <a:lstStyle/>
          <a:p>
            <a:pPr marL="287338" indent="-287338"/>
            <a:r>
              <a:rPr lang="en-US" sz="2800" dirty="0">
                <a:latin typeface="+mn-lt"/>
              </a:rPr>
              <a:t>Inadequate retirement nest egg</a:t>
            </a:r>
          </a:p>
          <a:p>
            <a:pPr marL="287338" indent="-287338"/>
            <a:r>
              <a:rPr lang="en-US" sz="2800" dirty="0">
                <a:latin typeface="+mn-lt"/>
              </a:rPr>
              <a:t>Loss of purchasing power due to inflation</a:t>
            </a:r>
          </a:p>
          <a:p>
            <a:pPr marL="287338" indent="-287338"/>
            <a:r>
              <a:rPr lang="en-US" sz="2800" dirty="0">
                <a:latin typeface="+mn-lt"/>
              </a:rPr>
              <a:t>No risk = no reward</a:t>
            </a:r>
            <a:br>
              <a:rPr lang="en-US" sz="2800" dirty="0"/>
            </a:br>
            <a:br>
              <a:rPr lang="en-US" sz="2800" dirty="0"/>
            </a:br>
            <a:endParaRPr lang="en-US" sz="2800" dirty="0"/>
          </a:p>
          <a:p>
            <a:endParaRPr lang="en-US" sz="28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mn-lt"/>
              </a:rPr>
              <a:t>No One-Size-Fits-All</a:t>
            </a:r>
          </a:p>
        </p:txBody>
      </p:sp>
      <p:sp>
        <p:nvSpPr>
          <p:cNvPr id="12" name="Content Placeholder 4"/>
          <p:cNvSpPr txBox="1">
            <a:spLocks/>
          </p:cNvSpPr>
          <p:nvPr/>
        </p:nvSpPr>
        <p:spPr>
          <a:xfrm>
            <a:off x="1566153" y="1520456"/>
            <a:ext cx="6701546" cy="1927594"/>
          </a:xfrm>
          <a:prstGeom prst="rect">
            <a:avLst/>
          </a:prstGeom>
        </p:spPr>
        <p:txBody>
          <a:bodyPr vert="horz" lIns="91440" tIns="45720" rIns="91440" bIns="45720" rtlCol="0">
            <a:noAutofit/>
          </a:bodyPr>
          <a:lstStyle/>
          <a:p>
            <a:pPr lvl="0" defTabSz="914400">
              <a:spcBef>
                <a:spcPct val="20000"/>
              </a:spcBef>
              <a:defRPr/>
            </a:pPr>
            <a:r>
              <a:rPr lang="en-US" sz="2800" noProof="0" dirty="0">
                <a:solidFill>
                  <a:srgbClr val="5D5D5D"/>
                </a:solidFill>
              </a:rPr>
              <a:t>Not all women will face all of these </a:t>
            </a:r>
            <a:r>
              <a:rPr lang="en-US" sz="2800" b="1" dirty="0">
                <a:solidFill>
                  <a:srgbClr val="5D5D5D"/>
                </a:solidFill>
              </a:rPr>
              <a:t> </a:t>
            </a:r>
            <a:r>
              <a:rPr lang="en-US" sz="3600" dirty="0">
                <a:solidFill>
                  <a:schemeClr val="accent6"/>
                </a:solidFill>
              </a:rPr>
              <a:t>challenges, </a:t>
            </a:r>
            <a:r>
              <a:rPr lang="en-US" sz="2800" noProof="0" dirty="0">
                <a:solidFill>
                  <a:srgbClr val="5D5D5D"/>
                </a:solidFill>
              </a:rPr>
              <a:t>but it's important to </a:t>
            </a:r>
            <a:r>
              <a:rPr lang="en-US" sz="2800" b="1" dirty="0">
                <a:solidFill>
                  <a:srgbClr val="5D5D5D"/>
                </a:solidFill>
              </a:rPr>
              <a:t> </a:t>
            </a:r>
            <a:r>
              <a:rPr lang="en-US" sz="3600" dirty="0">
                <a:solidFill>
                  <a:schemeClr val="accent6"/>
                </a:solidFill>
              </a:rPr>
              <a:t>move forward </a:t>
            </a:r>
            <a:r>
              <a:rPr lang="en-US" sz="2800" noProof="0" dirty="0">
                <a:solidFill>
                  <a:srgbClr val="5D5D5D"/>
                </a:solidFill>
              </a:rPr>
              <a:t>financially with them</a:t>
            </a:r>
            <a:r>
              <a:rPr lang="en-US" sz="2800" b="1" dirty="0">
                <a:solidFill>
                  <a:srgbClr val="5D5D5D"/>
                </a:solidFill>
              </a:rPr>
              <a:t> </a:t>
            </a:r>
            <a:r>
              <a:rPr lang="en-US" sz="3600" dirty="0">
                <a:solidFill>
                  <a:schemeClr val="accent6"/>
                </a:solidFill>
              </a:rPr>
              <a:t>in mind</a:t>
            </a:r>
            <a:endParaRPr kumimoji="0" lang="en-US" sz="3600" i="0" u="none" strike="noStrike" kern="1200" cap="none" spc="0" normalizeH="0" baseline="0" noProof="0" dirty="0">
              <a:ln>
                <a:noFill/>
              </a:ln>
              <a:solidFill>
                <a:schemeClr val="accent6"/>
              </a:solidFill>
              <a:effectLst/>
              <a:uLnTx/>
              <a:uFillTx/>
            </a:endParaRPr>
          </a:p>
        </p:txBody>
      </p:sp>
      <p:grpSp>
        <p:nvGrpSpPr>
          <p:cNvPr id="5" name="Group 4">
            <a:extLst>
              <a:ext uri="{FF2B5EF4-FFF2-40B4-BE49-F238E27FC236}">
                <a16:creationId xmlns:a16="http://schemas.microsoft.com/office/drawing/2014/main" id="{A75DE12A-ADBD-4EFE-803B-34C69182F149}"/>
              </a:ext>
            </a:extLst>
          </p:cNvPr>
          <p:cNvGrpSpPr/>
          <p:nvPr/>
        </p:nvGrpSpPr>
        <p:grpSpPr>
          <a:xfrm>
            <a:off x="1566153" y="3429000"/>
            <a:ext cx="7152545" cy="2107346"/>
            <a:chOff x="27187" y="3608752"/>
            <a:chExt cx="9166818" cy="2311518"/>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000">
              <a:off x="4474207" y="3614975"/>
              <a:ext cx="2517599" cy="227162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0000">
              <a:off x="27187" y="3608752"/>
              <a:ext cx="2561809" cy="231151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0000">
              <a:off x="2255138" y="3613818"/>
              <a:ext cx="2548503" cy="229951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0000">
              <a:off x="6676407" y="3614975"/>
              <a:ext cx="2517598" cy="2271627"/>
            </a:xfrm>
            <a:prstGeom prst="rect">
              <a:avLst/>
            </a:prstGeom>
          </p:spPr>
        </p:pic>
      </p:grpSp>
    </p:spTree>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2267" y="489397"/>
            <a:ext cx="436563" cy="75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50331" y="600641"/>
            <a:ext cx="7130253" cy="1080978"/>
          </a:xfrm>
        </p:spPr>
        <p:txBody>
          <a:bodyPr>
            <a:noAutofit/>
          </a:bodyPr>
          <a:lstStyle/>
          <a:p>
            <a:r>
              <a:rPr lang="en-US" dirty="0">
                <a:latin typeface="+mn-lt"/>
              </a:rPr>
              <a:t>Take Charge of Your Financial Future</a:t>
            </a:r>
          </a:p>
        </p:txBody>
      </p:sp>
      <p:sp>
        <p:nvSpPr>
          <p:cNvPr id="5" name="Content Placeholder 2"/>
          <p:cNvSpPr txBox="1">
            <a:spLocks/>
          </p:cNvSpPr>
          <p:nvPr/>
        </p:nvSpPr>
        <p:spPr>
          <a:xfrm>
            <a:off x="1650331" y="2769016"/>
            <a:ext cx="5843338" cy="2859862"/>
          </a:xfrm>
          <a:prstGeom prst="rect">
            <a:avLst/>
          </a:prstGeom>
        </p:spPr>
        <p:txBody>
          <a:bodyPr vert="horz" lIns="91440" tIns="45720" rIns="91440" bIns="45720" rtlCol="0">
            <a:noAutofit/>
          </a:bodyPr>
          <a:lstStyle/>
          <a:p>
            <a:pPr marL="339725" marR="0" lvl="0" indent="-339725" algn="l" defTabSz="914400" rtl="0" eaLnBrk="1" fontAlgn="auto" latinLnBrk="0" hangingPunct="1">
              <a:lnSpc>
                <a:spcPct val="100000"/>
              </a:lnSpc>
              <a:spcBef>
                <a:spcPct val="20000"/>
              </a:spcBef>
              <a:spcAft>
                <a:spcPts val="0"/>
              </a:spcAft>
              <a:buClrTx/>
              <a:buSzTx/>
              <a:buAutoNum type="arabicPeriod"/>
              <a:tabLst/>
              <a:defRPr/>
            </a:pPr>
            <a:r>
              <a:rPr lang="en-US" sz="2400" noProof="0" dirty="0">
                <a:solidFill>
                  <a:srgbClr val="5D5D5D"/>
                </a:solidFill>
              </a:rPr>
              <a:t>Take control of your money</a:t>
            </a:r>
          </a:p>
          <a:p>
            <a:pPr marL="339725" marR="0" lvl="0" indent="-339725" algn="l" defTabSz="914400" rtl="0" eaLnBrk="1" fontAlgn="auto" latinLnBrk="0" hangingPunct="1">
              <a:lnSpc>
                <a:spcPct val="100000"/>
              </a:lnSpc>
              <a:spcBef>
                <a:spcPct val="20000"/>
              </a:spcBef>
              <a:spcAft>
                <a:spcPts val="0"/>
              </a:spcAft>
              <a:buClrTx/>
              <a:buSzTx/>
              <a:buAutoNum type="arabicPeriod"/>
              <a:tabLst/>
              <a:defRPr/>
            </a:pPr>
            <a:r>
              <a:rPr lang="en-US" sz="2400" noProof="0" dirty="0">
                <a:solidFill>
                  <a:srgbClr val="5D5D5D"/>
                </a:solidFill>
              </a:rPr>
              <a:t>Become a more knowledgeable investor</a:t>
            </a:r>
          </a:p>
          <a:p>
            <a:pPr marL="339725" marR="0" lvl="0" indent="-339725" algn="l" defTabSz="914400" rtl="0" eaLnBrk="1" fontAlgn="auto" latinLnBrk="0" hangingPunct="1">
              <a:lnSpc>
                <a:spcPct val="100000"/>
              </a:lnSpc>
              <a:spcBef>
                <a:spcPct val="20000"/>
              </a:spcBef>
              <a:spcAft>
                <a:spcPts val="0"/>
              </a:spcAft>
              <a:buClrTx/>
              <a:buSzTx/>
              <a:buAutoNum type="arabicPeriod"/>
              <a:tabLst/>
              <a:defRPr/>
            </a:pPr>
            <a:r>
              <a:rPr kumimoji="0" lang="en-US" sz="2400" b="0" i="0" u="none" strike="noStrike" kern="1200" cap="none" spc="0" normalizeH="0" baseline="0" dirty="0">
                <a:ln>
                  <a:noFill/>
                </a:ln>
                <a:solidFill>
                  <a:srgbClr val="5D5D5D"/>
                </a:solidFill>
                <a:effectLst/>
                <a:uLnTx/>
                <a:uFillTx/>
              </a:rPr>
              <a:t>Advocate for yourself in the workplace</a:t>
            </a:r>
            <a:endParaRPr kumimoji="0" lang="en-US" sz="2400" b="0" i="0" u="none" strike="noStrike" kern="1200" cap="none" spc="0" normalizeH="0" dirty="0">
              <a:ln>
                <a:noFill/>
              </a:ln>
              <a:solidFill>
                <a:srgbClr val="5D5D5D"/>
              </a:solidFill>
              <a:effectLst/>
              <a:uLnTx/>
              <a:uFillTx/>
            </a:endParaRPr>
          </a:p>
          <a:p>
            <a:pPr marL="339725" marR="0" lvl="0" indent="-339725" algn="l" defTabSz="914400" rtl="0" eaLnBrk="1" fontAlgn="auto" latinLnBrk="0" hangingPunct="1">
              <a:lnSpc>
                <a:spcPct val="100000"/>
              </a:lnSpc>
              <a:spcBef>
                <a:spcPct val="20000"/>
              </a:spcBef>
              <a:spcAft>
                <a:spcPts val="0"/>
              </a:spcAft>
              <a:buClrTx/>
              <a:buSzTx/>
              <a:buAutoNum type="arabicPeriod"/>
              <a:tabLst/>
              <a:defRPr/>
            </a:pPr>
            <a:r>
              <a:rPr lang="en-US" sz="2400" baseline="0" noProof="0" dirty="0">
                <a:solidFill>
                  <a:srgbClr val="5D5D5D"/>
                </a:solidFill>
              </a:rPr>
              <a:t>Plan</a:t>
            </a:r>
            <a:r>
              <a:rPr lang="en-US" sz="2400" noProof="0" dirty="0">
                <a:solidFill>
                  <a:srgbClr val="5D5D5D"/>
                </a:solidFill>
              </a:rPr>
              <a:t> for retirement</a:t>
            </a:r>
          </a:p>
          <a:p>
            <a:pPr marL="339725" marR="0" lvl="0" indent="-339725" algn="l" defTabSz="914400" rtl="0" eaLnBrk="1" fontAlgn="auto" latinLnBrk="0" hangingPunct="1">
              <a:lnSpc>
                <a:spcPct val="100000"/>
              </a:lnSpc>
              <a:spcBef>
                <a:spcPct val="20000"/>
              </a:spcBef>
              <a:spcAft>
                <a:spcPts val="0"/>
              </a:spcAft>
              <a:buClrTx/>
              <a:buSzTx/>
              <a:buAutoNum type="arabicPeriod"/>
              <a:tabLst/>
              <a:defRPr/>
            </a:pPr>
            <a:r>
              <a:rPr kumimoji="0" lang="en-US" sz="2400" b="0" i="0" u="none" strike="noStrike" kern="1200" cap="none" spc="0" normalizeH="0" baseline="0" dirty="0">
                <a:ln>
                  <a:noFill/>
                </a:ln>
                <a:solidFill>
                  <a:srgbClr val="5D5D5D"/>
                </a:solidFill>
                <a:effectLst/>
                <a:uLnTx/>
                <a:uFillTx/>
              </a:rPr>
              <a:t>Protect</a:t>
            </a:r>
            <a:r>
              <a:rPr kumimoji="0" lang="en-US" sz="2400" b="0" i="0" u="none" strike="noStrike" kern="1200" cap="none" spc="0" normalizeH="0" dirty="0">
                <a:ln>
                  <a:noFill/>
                </a:ln>
                <a:solidFill>
                  <a:srgbClr val="5D5D5D"/>
                </a:solidFill>
                <a:effectLst/>
                <a:uLnTx/>
                <a:uFillTx/>
              </a:rPr>
              <a:t> your income and assets</a:t>
            </a:r>
          </a:p>
          <a:p>
            <a:pPr marL="339725" marR="0" lvl="0" indent="-339725" algn="l" defTabSz="914400" rtl="0" eaLnBrk="1" fontAlgn="auto" latinLnBrk="0" hangingPunct="1">
              <a:lnSpc>
                <a:spcPct val="100000"/>
              </a:lnSpc>
              <a:spcBef>
                <a:spcPct val="20000"/>
              </a:spcBef>
              <a:spcAft>
                <a:spcPts val="0"/>
              </a:spcAft>
              <a:buClrTx/>
              <a:buSzTx/>
              <a:buAutoNum type="arabicPeriod"/>
              <a:tabLst/>
              <a:defRPr/>
            </a:pPr>
            <a:r>
              <a:rPr lang="en-US" sz="2400" baseline="0" noProof="0" dirty="0">
                <a:solidFill>
                  <a:srgbClr val="5D5D5D"/>
                </a:solidFill>
              </a:rPr>
              <a:t>Create</a:t>
            </a:r>
            <a:r>
              <a:rPr lang="en-US" sz="2400" dirty="0">
                <a:solidFill>
                  <a:srgbClr val="5D5D5D"/>
                </a:solidFill>
              </a:rPr>
              <a:t> an estate plan</a:t>
            </a:r>
            <a:endParaRPr kumimoji="0" lang="en-US" sz="2400" b="0" i="0" u="none" strike="noStrike" kern="1200" cap="none" spc="0" normalizeH="0" baseline="0" noProof="0" dirty="0">
              <a:ln>
                <a:noFill/>
              </a:ln>
              <a:solidFill>
                <a:srgbClr val="5D5D5D"/>
              </a:solidFill>
              <a:effectLst/>
              <a:uLnTx/>
              <a:uFillTx/>
            </a:endParaRPr>
          </a:p>
        </p:txBody>
      </p:sp>
      <p:sp>
        <p:nvSpPr>
          <p:cNvPr id="7" name="Content Placeholder 2"/>
          <p:cNvSpPr txBox="1">
            <a:spLocks/>
          </p:cNvSpPr>
          <p:nvPr/>
        </p:nvSpPr>
        <p:spPr>
          <a:xfrm>
            <a:off x="1650331" y="2041011"/>
            <a:ext cx="4618489" cy="636050"/>
          </a:xfrm>
          <a:prstGeom prst="rect">
            <a:avLst/>
          </a:prstGeom>
        </p:spPr>
        <p:txBody>
          <a:bodyPr vert="horz" lIns="91440" tIns="45720" rIns="91440" bIns="45720" rtlCol="0">
            <a:noAutofit/>
          </a:bodyPr>
          <a:lstStyle/>
          <a:p>
            <a:pPr marL="342900" lvl="0" indent="-342900" defTabSz="914400">
              <a:spcBef>
                <a:spcPct val="20000"/>
              </a:spcBef>
              <a:defRPr/>
            </a:pPr>
            <a:r>
              <a:rPr lang="en-US" sz="3400" b="1" dirty="0">
                <a:solidFill>
                  <a:schemeClr val="accent2"/>
                </a:solidFill>
              </a:rPr>
              <a:t>6 things you can do:</a:t>
            </a:r>
            <a:endParaRPr kumimoji="0" lang="en-US" sz="3400" b="1" i="0" u="none" strike="noStrike" kern="1200" cap="none" spc="0" normalizeH="0" baseline="0" noProof="0" dirty="0">
              <a:ln>
                <a:noFill/>
              </a:ln>
              <a:solidFill>
                <a:schemeClr val="accent2"/>
              </a:solidFill>
              <a:effectLst/>
              <a:uLnTx/>
              <a:uFillTx/>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5070"/>
          <a:stretch/>
        </p:blipFill>
        <p:spPr>
          <a:xfrm>
            <a:off x="3182908" y="984396"/>
            <a:ext cx="5961092" cy="4991100"/>
          </a:xfrm>
          <a:prstGeom prst="rect">
            <a:avLst/>
          </a:prstGeom>
        </p:spPr>
      </p:pic>
      <p:sp>
        <p:nvSpPr>
          <p:cNvPr id="2" name="Title 1"/>
          <p:cNvSpPr>
            <a:spLocks noGrp="1"/>
          </p:cNvSpPr>
          <p:nvPr>
            <p:ph type="title"/>
          </p:nvPr>
        </p:nvSpPr>
        <p:spPr/>
        <p:txBody>
          <a:bodyPr>
            <a:noAutofit/>
          </a:bodyPr>
          <a:lstStyle/>
          <a:p>
            <a:r>
              <a:rPr lang="en-US" dirty="0">
                <a:latin typeface="+mn-lt"/>
              </a:rPr>
              <a:t>1. Take Control of Your Money</a:t>
            </a:r>
          </a:p>
        </p:txBody>
      </p:sp>
      <p:sp>
        <p:nvSpPr>
          <p:cNvPr id="8" name="Content Placeholder 2"/>
          <p:cNvSpPr>
            <a:spLocks noGrp="1"/>
          </p:cNvSpPr>
          <p:nvPr>
            <p:ph idx="1"/>
          </p:nvPr>
        </p:nvSpPr>
        <p:spPr>
          <a:xfrm>
            <a:off x="1566153" y="1807534"/>
            <a:ext cx="6822948" cy="4400551"/>
          </a:xfrm>
        </p:spPr>
        <p:txBody>
          <a:bodyPr>
            <a:noAutofit/>
          </a:bodyPr>
          <a:lstStyle/>
          <a:p>
            <a:r>
              <a:rPr lang="en-US" sz="2200" dirty="0">
                <a:latin typeface="+mn-lt"/>
              </a:rPr>
              <a:t>Realize you have responsibility </a:t>
            </a:r>
            <a:br>
              <a:rPr lang="en-US" sz="2200" dirty="0">
                <a:latin typeface="+mn-lt"/>
              </a:rPr>
            </a:br>
            <a:r>
              <a:rPr lang="en-US" sz="2200" dirty="0">
                <a:latin typeface="+mn-lt"/>
              </a:rPr>
              <a:t>for your financial well-being</a:t>
            </a:r>
          </a:p>
          <a:p>
            <a:r>
              <a:rPr lang="en-US" sz="2200" dirty="0">
                <a:latin typeface="+mn-lt"/>
              </a:rPr>
              <a:t>Know your cash flow </a:t>
            </a:r>
          </a:p>
          <a:p>
            <a:r>
              <a:rPr lang="en-US" sz="2200" dirty="0">
                <a:latin typeface="+mn-lt"/>
              </a:rPr>
              <a:t>Establish positive cash flow </a:t>
            </a:r>
            <a:br>
              <a:rPr lang="en-US" sz="2200" dirty="0">
                <a:latin typeface="+mn-lt"/>
              </a:rPr>
            </a:br>
            <a:r>
              <a:rPr lang="en-US" sz="2200" dirty="0">
                <a:latin typeface="+mn-lt"/>
              </a:rPr>
              <a:t>by budgeting, managing debt, </a:t>
            </a:r>
            <a:br>
              <a:rPr lang="en-US" sz="2200" dirty="0">
                <a:latin typeface="+mn-lt"/>
              </a:rPr>
            </a:br>
            <a:r>
              <a:rPr lang="en-US" sz="2200" dirty="0">
                <a:latin typeface="+mn-lt"/>
              </a:rPr>
              <a:t>living within means</a:t>
            </a:r>
          </a:p>
          <a:p>
            <a:r>
              <a:rPr lang="en-US" sz="2200" dirty="0">
                <a:latin typeface="+mn-lt"/>
              </a:rPr>
              <a:t>Create an emergency fund</a:t>
            </a:r>
          </a:p>
          <a:p>
            <a:r>
              <a:rPr lang="en-US" sz="2200" dirty="0">
                <a:latin typeface="+mn-lt"/>
              </a:rPr>
              <a:t>Establish and maintain good credit</a:t>
            </a:r>
          </a:p>
          <a:p>
            <a:r>
              <a:rPr lang="en-US" sz="2200" dirty="0">
                <a:latin typeface="+mn-lt"/>
              </a:rPr>
              <a:t>Set clear financial goals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3852"/>
          <a:stretch/>
        </p:blipFill>
        <p:spPr>
          <a:xfrm>
            <a:off x="4270332" y="2831311"/>
            <a:ext cx="4873667" cy="3126817"/>
          </a:xfrm>
          <a:prstGeom prst="rect">
            <a:avLst/>
          </a:prstGeom>
        </p:spPr>
      </p:pic>
      <p:sp>
        <p:nvSpPr>
          <p:cNvPr id="2" name="Title 1"/>
          <p:cNvSpPr>
            <a:spLocks noGrp="1"/>
          </p:cNvSpPr>
          <p:nvPr>
            <p:ph type="title"/>
          </p:nvPr>
        </p:nvSpPr>
        <p:spPr/>
        <p:txBody>
          <a:bodyPr>
            <a:noAutofit/>
          </a:bodyPr>
          <a:lstStyle/>
          <a:p>
            <a:r>
              <a:rPr lang="en-US" dirty="0">
                <a:latin typeface="+mn-lt"/>
              </a:rPr>
              <a:t>2. Become a More </a:t>
            </a:r>
            <a:br>
              <a:rPr lang="en-US" dirty="0">
                <a:latin typeface="+mn-lt"/>
              </a:rPr>
            </a:br>
            <a:r>
              <a:rPr lang="en-US" dirty="0">
                <a:latin typeface="+mn-lt"/>
              </a:rPr>
              <a:t>Knowledgeable Investor</a:t>
            </a:r>
          </a:p>
        </p:txBody>
      </p:sp>
      <p:sp>
        <p:nvSpPr>
          <p:cNvPr id="5" name="Content Placeholder 2"/>
          <p:cNvSpPr txBox="1">
            <a:spLocks/>
          </p:cNvSpPr>
          <p:nvPr/>
        </p:nvSpPr>
        <p:spPr>
          <a:xfrm>
            <a:off x="1712068" y="2207184"/>
            <a:ext cx="5666926" cy="3126816"/>
          </a:xfrm>
          <a:prstGeom prst="rect">
            <a:avLst/>
          </a:prstGeom>
        </p:spPr>
        <p:txBody>
          <a:bodyPr vert="horz" lIns="91440" tIns="45720" rIns="91440" bIns="45720" rtlCol="0">
            <a:normAutofit/>
          </a:bodyPr>
          <a:lstStyle/>
          <a:p>
            <a:pPr lvl="0">
              <a:spcBef>
                <a:spcPct val="20000"/>
              </a:spcBef>
              <a:defRPr/>
            </a:pPr>
            <a:r>
              <a:rPr lang="en-US" sz="2800" noProof="0" dirty="0">
                <a:solidFill>
                  <a:srgbClr val="5D5D5D"/>
                </a:solidFill>
              </a:rPr>
              <a:t>There's always room to </a:t>
            </a:r>
            <a:r>
              <a:rPr lang="en-US" sz="3600" noProof="0" dirty="0">
                <a:solidFill>
                  <a:schemeClr val="accent6"/>
                </a:solidFill>
              </a:rPr>
              <a:t>learn more</a:t>
            </a:r>
            <a:r>
              <a:rPr lang="en-US" sz="3600" dirty="0">
                <a:solidFill>
                  <a:schemeClr val="accent6"/>
                </a:solidFill>
              </a:rPr>
              <a:t> </a:t>
            </a:r>
            <a:r>
              <a:rPr lang="en-US" sz="2800" noProof="0" dirty="0">
                <a:solidFill>
                  <a:srgbClr val="5D5D5D"/>
                </a:solidFill>
              </a:rPr>
              <a:t>and</a:t>
            </a:r>
            <a:r>
              <a:rPr lang="en-US" sz="3200" noProof="0" dirty="0"/>
              <a:t> </a:t>
            </a:r>
            <a:r>
              <a:rPr lang="en-US" sz="3600" dirty="0">
                <a:solidFill>
                  <a:schemeClr val="accent6"/>
                </a:solidFill>
              </a:rPr>
              <a:t>adjust your plan </a:t>
            </a:r>
            <a:r>
              <a:rPr lang="en-US" sz="2800" noProof="0" dirty="0">
                <a:solidFill>
                  <a:srgbClr val="5D5D5D"/>
                </a:solidFill>
              </a:rPr>
              <a:t>based on your circumstances</a:t>
            </a:r>
            <a:endParaRPr kumimoji="0" lang="en-US" sz="2800" b="0" i="0" u="none" strike="noStrike" kern="1200" cap="none" spc="0" normalizeH="0" baseline="0" noProof="0" dirty="0">
              <a:ln>
                <a:noFill/>
              </a:ln>
              <a:solidFill>
                <a:srgbClr val="5D5D5D"/>
              </a:solidFill>
              <a:effectLst/>
              <a:uLnTx/>
              <a:uFillTx/>
            </a:endParaRP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593652" y="2081222"/>
            <a:ext cx="2590800" cy="419100"/>
          </a:xfrm>
          <a:prstGeom prst="rect">
            <a:avLst/>
          </a:prstGeom>
        </p:spPr>
        <p:txBody>
          <a:bodyPr vert="horz" lIns="91440" tIns="45720" rIns="91440" bIns="45720" rtlCol="0">
            <a:noAutofit/>
          </a:bodyPr>
          <a:lstStyle/>
          <a:p>
            <a:pPr marL="342900" lvl="0" indent="-342900" defTabSz="914400">
              <a:spcBef>
                <a:spcPct val="20000"/>
              </a:spcBef>
              <a:defRPr/>
            </a:pPr>
            <a:r>
              <a:rPr lang="en-US" sz="2200" b="1" dirty="0">
                <a:solidFill>
                  <a:schemeClr val="accent6"/>
                </a:solidFill>
              </a:rPr>
              <a:t>Just starting out</a:t>
            </a:r>
            <a:endParaRPr kumimoji="0" lang="en-US" sz="2200" b="1" i="0" u="none" strike="noStrike" kern="1200" cap="none" spc="0" normalizeH="0" baseline="0" noProof="0" dirty="0">
              <a:ln>
                <a:noFill/>
              </a:ln>
              <a:solidFill>
                <a:schemeClr val="accent6"/>
              </a:solidFill>
              <a:effectLst/>
              <a:uLnTx/>
              <a:uFillTx/>
            </a:endParaRPr>
          </a:p>
        </p:txBody>
      </p:sp>
      <p:sp>
        <p:nvSpPr>
          <p:cNvPr id="5" name="Content Placeholder 2"/>
          <p:cNvSpPr txBox="1">
            <a:spLocks/>
          </p:cNvSpPr>
          <p:nvPr/>
        </p:nvSpPr>
        <p:spPr>
          <a:xfrm>
            <a:off x="5123730" y="2079730"/>
            <a:ext cx="2819400" cy="433471"/>
          </a:xfrm>
          <a:prstGeom prst="rect">
            <a:avLst/>
          </a:prstGeom>
        </p:spPr>
        <p:txBody>
          <a:bodyPr vert="horz" lIns="91440" tIns="45720" rIns="91440" bIns="45720" rtlCol="0">
            <a:noAutofit/>
          </a:bodyPr>
          <a:lstStyle/>
          <a:p>
            <a:pPr marL="342900" lvl="0" indent="-342900" defTabSz="914400">
              <a:spcBef>
                <a:spcPct val="20000"/>
              </a:spcBef>
              <a:defRPr/>
            </a:pPr>
            <a:r>
              <a:rPr lang="en-US" sz="2200" b="1" dirty="0">
                <a:solidFill>
                  <a:schemeClr val="accent6"/>
                </a:solidFill>
              </a:rPr>
              <a:t>More experienced</a:t>
            </a:r>
            <a:endParaRPr kumimoji="0" lang="en-US" sz="2200" b="1" i="0" u="none" strike="noStrike" kern="1200" cap="none" spc="0" normalizeH="0" baseline="0" noProof="0" dirty="0">
              <a:ln>
                <a:noFill/>
              </a:ln>
              <a:solidFill>
                <a:schemeClr val="accent6"/>
              </a:solidFill>
              <a:effectLst/>
              <a:uLnTx/>
              <a:uFillTx/>
            </a:endParaRPr>
          </a:p>
        </p:txBody>
      </p:sp>
      <p:sp>
        <p:nvSpPr>
          <p:cNvPr id="6" name="Content Placeholder 2"/>
          <p:cNvSpPr txBox="1">
            <a:spLocks/>
          </p:cNvSpPr>
          <p:nvPr/>
        </p:nvSpPr>
        <p:spPr>
          <a:xfrm>
            <a:off x="1573618" y="2577596"/>
            <a:ext cx="2922243" cy="2438400"/>
          </a:xfrm>
          <a:prstGeom prst="rect">
            <a:avLst/>
          </a:prstGeom>
        </p:spPr>
        <p:txBody>
          <a:bodyPr vert="horz" lIns="91440" tIns="45720" rIns="91440" bIns="45720" rtlCol="0">
            <a:normAutofit/>
          </a:bodyPr>
          <a:lstStyle/>
          <a:p>
            <a:pPr marL="173038" marR="0" lvl="0" indent="-173038" algn="l" defTabSz="914400" rtl="0" eaLnBrk="1" fontAlgn="auto" latinLnBrk="0" hangingPunct="1">
              <a:lnSpc>
                <a:spcPct val="100000"/>
              </a:lnSpc>
              <a:spcBef>
                <a:spcPts val="300"/>
              </a:spcBef>
              <a:spcAft>
                <a:spcPts val="0"/>
              </a:spcAft>
              <a:buClr>
                <a:srgbClr val="5D5D5D"/>
              </a:buClr>
              <a:buSzPct val="50000"/>
              <a:buFont typeface="Wingdings" panose="05000000000000000000" pitchFamily="2" charset="2"/>
              <a:buChar char="l"/>
              <a:tabLst/>
              <a:defRPr/>
            </a:pPr>
            <a:r>
              <a:rPr kumimoji="0" lang="en-US" sz="1600" b="0" i="0" u="none" strike="noStrike" kern="1200" cap="none" spc="0" normalizeH="0" baseline="0" noProof="0" dirty="0">
                <a:ln>
                  <a:noFill/>
                </a:ln>
                <a:solidFill>
                  <a:srgbClr val="5D5D5D"/>
                </a:solidFill>
                <a:effectLst/>
                <a:uLnTx/>
                <a:uFillTx/>
              </a:rPr>
              <a:t>Get some basic</a:t>
            </a:r>
            <a:r>
              <a:rPr kumimoji="0" lang="en-US" sz="1600" b="0" i="0" u="none" strike="noStrike" kern="1200" cap="none" spc="0" normalizeH="0" noProof="0" dirty="0">
                <a:ln>
                  <a:noFill/>
                </a:ln>
                <a:solidFill>
                  <a:srgbClr val="5D5D5D"/>
                </a:solidFill>
                <a:effectLst/>
                <a:uLnTx/>
                <a:uFillTx/>
              </a:rPr>
              <a:t> information</a:t>
            </a:r>
          </a:p>
          <a:p>
            <a:pPr marL="173038" marR="0" lvl="0" indent="-173038" algn="l" defTabSz="914400" rtl="0" eaLnBrk="1" fontAlgn="auto" latinLnBrk="0" hangingPunct="1">
              <a:lnSpc>
                <a:spcPct val="100000"/>
              </a:lnSpc>
              <a:spcBef>
                <a:spcPts val="300"/>
              </a:spcBef>
              <a:spcAft>
                <a:spcPts val="0"/>
              </a:spcAft>
              <a:buClr>
                <a:srgbClr val="5D5D5D"/>
              </a:buClr>
              <a:buSzPct val="50000"/>
              <a:buFont typeface="Wingdings" panose="05000000000000000000" pitchFamily="2" charset="2"/>
              <a:buChar char="l"/>
              <a:tabLst/>
              <a:defRPr/>
            </a:pPr>
            <a:r>
              <a:rPr lang="en-US" sz="1600" baseline="0" dirty="0">
                <a:solidFill>
                  <a:srgbClr val="5D5D5D"/>
                </a:solidFill>
              </a:rPr>
              <a:t>Take small steps and learn </a:t>
            </a:r>
            <a:br>
              <a:rPr lang="en-US" sz="1600" baseline="0" dirty="0">
                <a:solidFill>
                  <a:srgbClr val="5D5D5D"/>
                </a:solidFill>
              </a:rPr>
            </a:br>
            <a:r>
              <a:rPr lang="en-US" sz="1600" baseline="0" dirty="0">
                <a:solidFill>
                  <a:srgbClr val="5D5D5D"/>
                </a:solidFill>
              </a:rPr>
              <a:t>as</a:t>
            </a:r>
            <a:r>
              <a:rPr lang="en-US" sz="1600" dirty="0">
                <a:solidFill>
                  <a:srgbClr val="5D5D5D"/>
                </a:solidFill>
              </a:rPr>
              <a:t> you go</a:t>
            </a:r>
            <a:endParaRPr kumimoji="0" lang="en-US" sz="1600" b="0" i="0" u="none" strike="noStrike" kern="1200" cap="none" spc="0" normalizeH="0" baseline="0" noProof="0" dirty="0">
              <a:ln>
                <a:noFill/>
              </a:ln>
              <a:solidFill>
                <a:srgbClr val="5D5D5D"/>
              </a:solidFill>
              <a:effectLst/>
              <a:uLnTx/>
              <a:uFillTx/>
            </a:endParaRPr>
          </a:p>
          <a:p>
            <a:pPr marL="173038" marR="0" lvl="0" indent="-173038" algn="l" defTabSz="914400" rtl="0" eaLnBrk="1" fontAlgn="auto" latinLnBrk="0" hangingPunct="1">
              <a:lnSpc>
                <a:spcPct val="100000"/>
              </a:lnSpc>
              <a:spcBef>
                <a:spcPts val="300"/>
              </a:spcBef>
              <a:spcAft>
                <a:spcPts val="0"/>
              </a:spcAft>
              <a:buClr>
                <a:srgbClr val="5D5D5D"/>
              </a:buClr>
              <a:buSzPct val="50000"/>
              <a:buFont typeface="Wingdings" panose="05000000000000000000" pitchFamily="2" charset="2"/>
              <a:buChar char="l"/>
              <a:tabLst/>
              <a:defRPr/>
            </a:pPr>
            <a:r>
              <a:rPr kumimoji="0" lang="en-US" sz="1600" b="0" i="0" u="none" strike="noStrike" kern="1200" cap="none" spc="0" normalizeH="0" baseline="0" noProof="0" dirty="0">
                <a:ln>
                  <a:noFill/>
                </a:ln>
                <a:solidFill>
                  <a:srgbClr val="5D5D5D"/>
                </a:solidFill>
                <a:effectLst/>
                <a:uLnTx/>
                <a:uFillTx/>
              </a:rPr>
              <a:t>Don't postpone getting started </a:t>
            </a:r>
          </a:p>
          <a:p>
            <a:pPr marL="173038" marR="0" lvl="0" indent="-173038" algn="l" defTabSz="914400" rtl="0" eaLnBrk="1" fontAlgn="auto" latinLnBrk="0" hangingPunct="1">
              <a:lnSpc>
                <a:spcPct val="100000"/>
              </a:lnSpc>
              <a:spcBef>
                <a:spcPts val="300"/>
              </a:spcBef>
              <a:spcAft>
                <a:spcPts val="0"/>
              </a:spcAft>
              <a:buClr>
                <a:srgbClr val="5D5D5D"/>
              </a:buClr>
              <a:buSzPct val="50000"/>
              <a:buFont typeface="Wingdings" panose="05000000000000000000" pitchFamily="2" charset="2"/>
              <a:buChar char="l"/>
              <a:tabLst/>
              <a:defRPr/>
            </a:pPr>
            <a:r>
              <a:rPr lang="en-US" sz="1600" dirty="0">
                <a:solidFill>
                  <a:srgbClr val="5D5D5D"/>
                </a:solidFill>
              </a:rPr>
              <a:t>Ask questions</a:t>
            </a:r>
          </a:p>
          <a:p>
            <a:pPr marL="457200" marR="0" lvl="0" indent="-457200" algn="l" defTabSz="914400" rtl="0" eaLnBrk="1" fontAlgn="auto" latinLnBrk="0" hangingPunct="1">
              <a:lnSpc>
                <a:spcPct val="100000"/>
              </a:lnSpc>
              <a:spcBef>
                <a:spcPts val="300"/>
              </a:spcBef>
              <a:spcAft>
                <a:spcPts val="0"/>
              </a:spcAft>
              <a:buClr>
                <a:srgbClr val="5D5D5D"/>
              </a:buClr>
              <a:buSzPct val="50000"/>
              <a:buFont typeface="Wingdings" panose="05000000000000000000" pitchFamily="2" charset="2"/>
              <a:buChar char="l"/>
              <a:tabLst/>
              <a:defRPr/>
            </a:pPr>
            <a:endParaRPr kumimoji="0" lang="en-US" sz="1600" b="0" i="0" u="none" strike="noStrike" kern="1200" cap="none" spc="0" normalizeH="0" baseline="0" noProof="0" dirty="0">
              <a:ln>
                <a:noFill/>
              </a:ln>
              <a:solidFill>
                <a:srgbClr val="5D5D5D"/>
              </a:solidFill>
              <a:effectLst/>
              <a:uLnTx/>
              <a:uFillTx/>
            </a:endParaRPr>
          </a:p>
        </p:txBody>
      </p:sp>
      <p:cxnSp>
        <p:nvCxnSpPr>
          <p:cNvPr id="7" name="Straight Connector 6"/>
          <p:cNvCxnSpPr/>
          <p:nvPr/>
        </p:nvCxnSpPr>
        <p:spPr>
          <a:xfrm>
            <a:off x="4691562" y="2172194"/>
            <a:ext cx="0" cy="3429000"/>
          </a:xfrm>
          <a:prstGeom prst="line">
            <a:avLst/>
          </a:prstGeom>
          <a:ln/>
        </p:spPr>
        <p:style>
          <a:lnRef idx="1">
            <a:schemeClr val="dk1"/>
          </a:lnRef>
          <a:fillRef idx="0">
            <a:schemeClr val="dk1"/>
          </a:fillRef>
          <a:effectRef idx="0">
            <a:schemeClr val="dk1"/>
          </a:effectRef>
          <a:fontRef idx="minor">
            <a:schemeClr val="tx1"/>
          </a:fontRef>
        </p:style>
      </p:cxnSp>
      <p:sp>
        <p:nvSpPr>
          <p:cNvPr id="10" name="Content Placeholder 2"/>
          <p:cNvSpPr>
            <a:spLocks noGrp="1"/>
          </p:cNvSpPr>
          <p:nvPr>
            <p:ph idx="1"/>
          </p:nvPr>
        </p:nvSpPr>
        <p:spPr>
          <a:xfrm>
            <a:off x="5109296" y="2500322"/>
            <a:ext cx="3623658" cy="3540019"/>
          </a:xfrm>
        </p:spPr>
        <p:txBody>
          <a:bodyPr>
            <a:noAutofit/>
          </a:bodyPr>
          <a:lstStyle/>
          <a:p>
            <a:pPr marL="228600" lvl="0" indent="-228600">
              <a:lnSpc>
                <a:spcPct val="120000"/>
              </a:lnSpc>
              <a:spcBef>
                <a:spcPts val="300"/>
              </a:spcBef>
              <a:buFont typeface="Wingdings" panose="05000000000000000000" pitchFamily="2" charset="2"/>
              <a:buChar char="l"/>
            </a:pPr>
            <a:r>
              <a:rPr lang="en-US" sz="1600" dirty="0">
                <a:latin typeface="+mn-lt"/>
              </a:rPr>
              <a:t>Align portfolio with goals, </a:t>
            </a:r>
            <a:br>
              <a:rPr lang="en-US" sz="1600" dirty="0">
                <a:latin typeface="+mn-lt"/>
              </a:rPr>
            </a:br>
            <a:r>
              <a:rPr lang="en-US" sz="1600" dirty="0">
                <a:latin typeface="+mn-lt"/>
              </a:rPr>
              <a:t>time horizon, and risk tolerance</a:t>
            </a:r>
          </a:p>
          <a:p>
            <a:pPr marL="228600" indent="-228600">
              <a:lnSpc>
                <a:spcPct val="120000"/>
              </a:lnSpc>
              <a:spcBef>
                <a:spcPts val="300"/>
              </a:spcBef>
              <a:buFont typeface="Wingdings" panose="05000000000000000000" pitchFamily="2" charset="2"/>
              <a:buChar char="l"/>
            </a:pPr>
            <a:r>
              <a:rPr lang="en-US" sz="1600" dirty="0">
                <a:latin typeface="+mn-lt"/>
              </a:rPr>
              <a:t>Look for ways to manage risk</a:t>
            </a:r>
          </a:p>
          <a:p>
            <a:pPr marL="228600" indent="-228600">
              <a:lnSpc>
                <a:spcPct val="120000"/>
              </a:lnSpc>
              <a:spcBef>
                <a:spcPts val="300"/>
              </a:spcBef>
              <a:buFont typeface="Wingdings" panose="05000000000000000000" pitchFamily="2" charset="2"/>
              <a:buChar char="l"/>
            </a:pPr>
            <a:r>
              <a:rPr lang="en-US" sz="1600" dirty="0">
                <a:latin typeface="+mn-lt"/>
              </a:rPr>
              <a:t>Understand what you own</a:t>
            </a:r>
          </a:p>
          <a:p>
            <a:pPr marL="228600" indent="-228600">
              <a:lnSpc>
                <a:spcPct val="120000"/>
              </a:lnSpc>
              <a:spcBef>
                <a:spcPts val="300"/>
              </a:spcBef>
              <a:buFont typeface="Wingdings" panose="05000000000000000000" pitchFamily="2" charset="2"/>
              <a:buChar char="l"/>
            </a:pPr>
            <a:r>
              <a:rPr lang="en-US" sz="1600" dirty="0">
                <a:latin typeface="+mn-lt"/>
              </a:rPr>
              <a:t>Keep an eye out for investing ideas</a:t>
            </a:r>
          </a:p>
          <a:p>
            <a:pPr marL="228600" indent="-228600">
              <a:lnSpc>
                <a:spcPct val="120000"/>
              </a:lnSpc>
              <a:spcBef>
                <a:spcPts val="300"/>
              </a:spcBef>
              <a:buFont typeface="Wingdings" panose="05000000000000000000" pitchFamily="2" charset="2"/>
              <a:buChar char="l"/>
            </a:pPr>
            <a:r>
              <a:rPr lang="en-US" sz="1600" dirty="0">
                <a:latin typeface="+mn-lt"/>
              </a:rPr>
              <a:t>Consider taxes, fees, inflation</a:t>
            </a:r>
          </a:p>
          <a:p>
            <a:pPr marL="228600" indent="-228600">
              <a:lnSpc>
                <a:spcPct val="120000"/>
              </a:lnSpc>
              <a:spcBef>
                <a:spcPts val="300"/>
              </a:spcBef>
              <a:buFont typeface="Wingdings" panose="05000000000000000000" pitchFamily="2" charset="2"/>
              <a:buChar char="l"/>
            </a:pPr>
            <a:r>
              <a:rPr lang="en-US" sz="1600" dirty="0">
                <a:latin typeface="+mn-lt"/>
              </a:rPr>
              <a:t>Make ongoing adjustments </a:t>
            </a:r>
          </a:p>
          <a:p>
            <a:pPr marL="228600" indent="-228600">
              <a:lnSpc>
                <a:spcPct val="120000"/>
              </a:lnSpc>
              <a:spcBef>
                <a:spcPts val="300"/>
              </a:spcBef>
              <a:buFont typeface="Wingdings" panose="05000000000000000000" pitchFamily="2" charset="2"/>
              <a:buChar char="l"/>
            </a:pPr>
            <a:r>
              <a:rPr lang="en-US" sz="1600" dirty="0">
                <a:latin typeface="+mn-lt"/>
              </a:rPr>
              <a:t>Have game plan for volatile markets</a:t>
            </a:r>
          </a:p>
          <a:p>
            <a:pPr>
              <a:spcBef>
                <a:spcPts val="300"/>
              </a:spcBef>
              <a:buFont typeface="Wingdings" panose="05000000000000000000" pitchFamily="2" charset="2"/>
              <a:buChar char="l"/>
            </a:pPr>
            <a:endParaRPr lang="en-US" sz="1600" dirty="0"/>
          </a:p>
        </p:txBody>
      </p:sp>
      <p:sp>
        <p:nvSpPr>
          <p:cNvPr id="11" name="Title 1"/>
          <p:cNvSpPr>
            <a:spLocks noGrp="1"/>
          </p:cNvSpPr>
          <p:nvPr>
            <p:ph type="title"/>
          </p:nvPr>
        </p:nvSpPr>
        <p:spPr>
          <a:xfrm>
            <a:off x="1573618" y="533400"/>
            <a:ext cx="6259233" cy="1219200"/>
          </a:xfrm>
        </p:spPr>
        <p:txBody>
          <a:bodyPr>
            <a:noAutofit/>
          </a:bodyPr>
          <a:lstStyle/>
          <a:p>
            <a:r>
              <a:rPr lang="en-US" dirty="0">
                <a:latin typeface="+mn-lt"/>
              </a:rPr>
              <a:t>2. Become a More </a:t>
            </a:r>
            <a:br>
              <a:rPr lang="en-US" dirty="0">
                <a:latin typeface="+mn-lt"/>
              </a:rPr>
            </a:br>
            <a:r>
              <a:rPr lang="en-US" dirty="0">
                <a:latin typeface="+mn-lt"/>
              </a:rPr>
              <a:t>Knowledgeable Investor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500"/>
                                        <p:tgtEl>
                                          <p:spTgt spid="10">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4" end="4"/>
                                            </p:txEl>
                                          </p:spTgt>
                                        </p:tgtEl>
                                        <p:attrNameLst>
                                          <p:attrName>style.visibility</p:attrName>
                                        </p:attrNameLst>
                                      </p:cBhvr>
                                      <p:to>
                                        <p:strVal val="visible"/>
                                      </p:to>
                                    </p:set>
                                    <p:animEffect transition="in" filter="fade">
                                      <p:cBhvr>
                                        <p:cTn id="47" dur="500"/>
                                        <p:tgtEl>
                                          <p:spTgt spid="10">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5" end="5"/>
                                            </p:txEl>
                                          </p:spTgt>
                                        </p:tgtEl>
                                        <p:attrNameLst>
                                          <p:attrName>style.visibility</p:attrName>
                                        </p:attrNameLst>
                                      </p:cBhvr>
                                      <p:to>
                                        <p:strVal val="visible"/>
                                      </p:to>
                                    </p:set>
                                    <p:animEffect transition="in" filter="fade">
                                      <p:cBhvr>
                                        <p:cTn id="52" dur="500"/>
                                        <p:tgtEl>
                                          <p:spTgt spid="10">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xEl>
                                              <p:pRg st="6" end="6"/>
                                            </p:txEl>
                                          </p:spTgt>
                                        </p:tgtEl>
                                        <p:attrNameLst>
                                          <p:attrName>style.visibility</p:attrName>
                                        </p:attrNameLst>
                                      </p:cBhvr>
                                      <p:to>
                                        <p:strVal val="visible"/>
                                      </p:to>
                                    </p:set>
                                    <p:animEffect transition="in" filter="fade">
                                      <p:cBhvr>
                                        <p:cTn id="5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539"/>
          <a:stretch/>
        </p:blipFill>
        <p:spPr>
          <a:xfrm>
            <a:off x="4007894" y="2461079"/>
            <a:ext cx="5136106" cy="3513271"/>
          </a:xfrm>
          <a:prstGeom prst="rect">
            <a:avLst/>
          </a:prstGeom>
        </p:spPr>
      </p:pic>
      <p:sp>
        <p:nvSpPr>
          <p:cNvPr id="5" name="Content Placeholder 2"/>
          <p:cNvSpPr>
            <a:spLocks noGrp="1"/>
          </p:cNvSpPr>
          <p:nvPr>
            <p:ph idx="1"/>
          </p:nvPr>
        </p:nvSpPr>
        <p:spPr>
          <a:xfrm>
            <a:off x="1616410" y="2461079"/>
            <a:ext cx="5911702" cy="3306707"/>
          </a:xfrm>
        </p:spPr>
        <p:txBody>
          <a:bodyPr>
            <a:noAutofit/>
          </a:bodyPr>
          <a:lstStyle/>
          <a:p>
            <a:pPr marL="284163" indent="-284163"/>
            <a:r>
              <a:rPr lang="en-US" sz="2700" dirty="0">
                <a:latin typeface="+mn-lt"/>
              </a:rPr>
              <a:t>Admit mistakes and move on</a:t>
            </a:r>
          </a:p>
          <a:p>
            <a:pPr marL="284163" indent="-284163"/>
            <a:r>
              <a:rPr lang="en-US" sz="2700" dirty="0">
                <a:latin typeface="+mn-lt"/>
              </a:rPr>
              <a:t>Be risk averse </a:t>
            </a:r>
            <a:r>
              <a:rPr lang="en-US" sz="2800" dirty="0"/>
              <a:t>― </a:t>
            </a:r>
            <a:r>
              <a:rPr lang="en-US" sz="2700" dirty="0">
                <a:latin typeface="+mn-lt"/>
              </a:rPr>
              <a:t>in the right way</a:t>
            </a:r>
          </a:p>
          <a:p>
            <a:pPr marL="284163" indent="-284163"/>
            <a:r>
              <a:rPr lang="en-US" sz="2700" dirty="0">
                <a:latin typeface="+mn-lt"/>
              </a:rPr>
              <a:t>Know account numbers and passwords</a:t>
            </a:r>
          </a:p>
          <a:p>
            <a:pPr marL="284163" indent="-284163"/>
            <a:r>
              <a:rPr lang="en-US" sz="2700" dirty="0">
                <a:latin typeface="+mn-lt"/>
              </a:rPr>
              <a:t>Know when to get help</a:t>
            </a:r>
          </a:p>
          <a:p>
            <a:endParaRPr lang="en-US" sz="2700" dirty="0"/>
          </a:p>
          <a:p>
            <a:endParaRPr lang="en-US" sz="2700" dirty="0"/>
          </a:p>
        </p:txBody>
      </p:sp>
      <p:sp>
        <p:nvSpPr>
          <p:cNvPr id="7" name="Title 1"/>
          <p:cNvSpPr>
            <a:spLocks noGrp="1"/>
          </p:cNvSpPr>
          <p:nvPr>
            <p:ph type="title"/>
          </p:nvPr>
        </p:nvSpPr>
        <p:spPr>
          <a:xfrm>
            <a:off x="1616410" y="533400"/>
            <a:ext cx="6216442" cy="1219200"/>
          </a:xfrm>
        </p:spPr>
        <p:txBody>
          <a:bodyPr>
            <a:noAutofit/>
          </a:bodyPr>
          <a:lstStyle/>
          <a:p>
            <a:r>
              <a:rPr lang="en-US" dirty="0">
                <a:latin typeface="+mn-lt"/>
              </a:rPr>
              <a:t>2. Become a More </a:t>
            </a:r>
            <a:br>
              <a:rPr lang="en-US" dirty="0">
                <a:latin typeface="+mn-lt"/>
              </a:rPr>
            </a:br>
            <a:r>
              <a:rPr lang="en-US" dirty="0">
                <a:latin typeface="+mn-lt"/>
              </a:rPr>
              <a:t>Knowledgeable Investor</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3958"/>
          <a:stretch/>
        </p:blipFill>
        <p:spPr>
          <a:xfrm>
            <a:off x="2679408" y="1700516"/>
            <a:ext cx="6464594" cy="4275167"/>
          </a:xfrm>
          <a:prstGeom prst="rect">
            <a:avLst/>
          </a:prstGeom>
        </p:spPr>
      </p:pic>
      <p:sp>
        <p:nvSpPr>
          <p:cNvPr id="2" name="Title 1"/>
          <p:cNvSpPr>
            <a:spLocks noGrp="1"/>
          </p:cNvSpPr>
          <p:nvPr>
            <p:ph type="title"/>
          </p:nvPr>
        </p:nvSpPr>
        <p:spPr/>
        <p:txBody>
          <a:bodyPr>
            <a:noAutofit/>
          </a:bodyPr>
          <a:lstStyle/>
          <a:p>
            <a:r>
              <a:rPr lang="en-US" dirty="0">
                <a:latin typeface="+mn-lt"/>
              </a:rPr>
              <a:t>3. Advocate for Yourself </a:t>
            </a:r>
            <a:br>
              <a:rPr lang="en-US" dirty="0">
                <a:latin typeface="+mn-lt"/>
              </a:rPr>
            </a:br>
            <a:r>
              <a:rPr lang="en-US" dirty="0">
                <a:latin typeface="+mn-lt"/>
              </a:rPr>
              <a:t>in the Workplace</a:t>
            </a:r>
          </a:p>
        </p:txBody>
      </p:sp>
      <p:sp>
        <p:nvSpPr>
          <p:cNvPr id="5" name="Content Placeholder 2"/>
          <p:cNvSpPr>
            <a:spLocks noGrp="1"/>
          </p:cNvSpPr>
          <p:nvPr>
            <p:ph idx="1"/>
          </p:nvPr>
        </p:nvSpPr>
        <p:spPr>
          <a:xfrm>
            <a:off x="1712068" y="2371060"/>
            <a:ext cx="5092769" cy="3562091"/>
          </a:xfrm>
        </p:spPr>
        <p:txBody>
          <a:bodyPr>
            <a:noAutofit/>
          </a:bodyPr>
          <a:lstStyle/>
          <a:p>
            <a:pPr marL="284163" indent="-284163"/>
            <a:r>
              <a:rPr lang="en-US" sz="2000" dirty="0">
                <a:latin typeface="+mn-lt"/>
              </a:rPr>
              <a:t>Negotiate starting salary</a:t>
            </a:r>
          </a:p>
          <a:p>
            <a:pPr marL="512763" lvl="1" indent="-228600">
              <a:buSzPct val="90000"/>
              <a:buFont typeface="Wingdings" pitchFamily="2" charset="2"/>
              <a:buChar char="ü"/>
            </a:pPr>
            <a:r>
              <a:rPr lang="en-US" sz="2000" dirty="0">
                <a:latin typeface="+mn-lt"/>
              </a:rPr>
              <a:t> More to save and invest now</a:t>
            </a:r>
          </a:p>
          <a:p>
            <a:pPr marL="512763" lvl="1" indent="-228600">
              <a:buSzPct val="90000"/>
              <a:buFont typeface="Wingdings" pitchFamily="2" charset="2"/>
              <a:buChar char="ü"/>
            </a:pPr>
            <a:r>
              <a:rPr lang="en-US" sz="2000" dirty="0">
                <a:latin typeface="+mn-lt"/>
              </a:rPr>
              <a:t> Salary is foundation for other benefits</a:t>
            </a:r>
          </a:p>
          <a:p>
            <a:pPr marL="284163" indent="-284163"/>
            <a:r>
              <a:rPr lang="en-US" sz="2000" dirty="0">
                <a:latin typeface="+mn-lt"/>
              </a:rPr>
              <a:t>Research ongoing salary</a:t>
            </a:r>
          </a:p>
          <a:p>
            <a:pPr marL="284163" indent="-284163"/>
            <a:r>
              <a:rPr lang="en-US" sz="2000" dirty="0">
                <a:latin typeface="+mn-lt"/>
              </a:rPr>
              <a:t>Speak up on accomplishments, </a:t>
            </a:r>
            <a:br>
              <a:rPr lang="en-US" sz="2000" dirty="0">
                <a:latin typeface="+mn-lt"/>
              </a:rPr>
            </a:br>
            <a:r>
              <a:rPr lang="en-US" sz="2000" dirty="0">
                <a:latin typeface="+mn-lt"/>
              </a:rPr>
              <a:t>take challenging assignments, </a:t>
            </a:r>
            <a:br>
              <a:rPr lang="en-US" sz="2000" dirty="0">
                <a:latin typeface="+mn-lt"/>
              </a:rPr>
            </a:br>
            <a:r>
              <a:rPr lang="en-US" sz="2000" dirty="0">
                <a:latin typeface="+mn-lt"/>
              </a:rPr>
              <a:t>ask for raises/promotions</a:t>
            </a:r>
          </a:p>
          <a:p>
            <a:pPr marL="284163" indent="-284163"/>
            <a:r>
              <a:rPr lang="en-US" sz="2000" dirty="0">
                <a:latin typeface="+mn-lt"/>
              </a:rPr>
              <a:t>Ask for flexibility if needed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2222"/>
          <a:stretch/>
        </p:blipFill>
        <p:spPr>
          <a:xfrm>
            <a:off x="2430690" y="1594882"/>
            <a:ext cx="6713309" cy="4380614"/>
          </a:xfrm>
          <a:prstGeom prst="rect">
            <a:avLst/>
          </a:prstGeom>
        </p:spPr>
      </p:pic>
      <p:sp>
        <p:nvSpPr>
          <p:cNvPr id="5" name="Content Placeholder 2"/>
          <p:cNvSpPr>
            <a:spLocks noGrp="1"/>
          </p:cNvSpPr>
          <p:nvPr>
            <p:ph idx="1"/>
          </p:nvPr>
        </p:nvSpPr>
        <p:spPr>
          <a:xfrm>
            <a:off x="1637414" y="2219473"/>
            <a:ext cx="3253168" cy="3298825"/>
          </a:xfrm>
        </p:spPr>
        <p:txBody>
          <a:bodyPr>
            <a:normAutofit/>
          </a:bodyPr>
          <a:lstStyle/>
          <a:p>
            <a:pPr marL="284163" indent="-284163"/>
            <a:r>
              <a:rPr lang="en-US" dirty="0">
                <a:latin typeface="+mn-lt"/>
              </a:rPr>
              <a:t>Job flexibility</a:t>
            </a:r>
          </a:p>
          <a:p>
            <a:pPr marL="284163" indent="-284163"/>
            <a:r>
              <a:rPr lang="en-US" dirty="0">
                <a:latin typeface="+mn-lt"/>
              </a:rPr>
              <a:t>Telecommuting</a:t>
            </a:r>
          </a:p>
          <a:p>
            <a:pPr marL="284163" indent="-284163"/>
            <a:r>
              <a:rPr lang="en-US" dirty="0">
                <a:latin typeface="+mn-lt"/>
              </a:rPr>
              <a:t>Flexible hours</a:t>
            </a:r>
          </a:p>
          <a:p>
            <a:pPr marL="284163" indent="-284163"/>
            <a:r>
              <a:rPr lang="en-US" dirty="0">
                <a:latin typeface="+mn-lt"/>
              </a:rPr>
              <a:t>Part-time work</a:t>
            </a:r>
          </a:p>
          <a:p>
            <a:pPr marL="284163" indent="-284163"/>
            <a:r>
              <a:rPr lang="en-US" dirty="0">
                <a:latin typeface="+mn-lt"/>
              </a:rPr>
              <a:t>Growth trend </a:t>
            </a:r>
          </a:p>
          <a:p>
            <a:endParaRPr lang="en-US" sz="2400" dirty="0"/>
          </a:p>
        </p:txBody>
      </p:sp>
      <p:sp>
        <p:nvSpPr>
          <p:cNvPr id="6" name="Title 1"/>
          <p:cNvSpPr>
            <a:spLocks noGrp="1"/>
          </p:cNvSpPr>
          <p:nvPr>
            <p:ph type="title"/>
          </p:nvPr>
        </p:nvSpPr>
        <p:spPr>
          <a:xfrm>
            <a:off x="1637414" y="533400"/>
            <a:ext cx="6195438" cy="1219200"/>
          </a:xfrm>
        </p:spPr>
        <p:txBody>
          <a:bodyPr>
            <a:noAutofit/>
          </a:bodyPr>
          <a:lstStyle/>
          <a:p>
            <a:r>
              <a:rPr lang="en-US" dirty="0">
                <a:latin typeface="+mn-lt"/>
              </a:rPr>
              <a:t>3. Advocate for Yourself </a:t>
            </a:r>
            <a:br>
              <a:rPr lang="en-US" dirty="0">
                <a:latin typeface="+mn-lt"/>
              </a:rPr>
            </a:br>
            <a:r>
              <a:rPr lang="en-US" dirty="0">
                <a:latin typeface="+mn-lt"/>
              </a:rPr>
              <a:t>in the Workplace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latin typeface="+mn-lt"/>
              </a:rPr>
              <a:t>4. Plan for Retirement</a:t>
            </a:r>
          </a:p>
        </p:txBody>
      </p:sp>
      <p:graphicFrame>
        <p:nvGraphicFramePr>
          <p:cNvPr id="7" name="Content Placeholder 7"/>
          <p:cNvGraphicFramePr>
            <a:graphicFrameLocks noGrp="1"/>
          </p:cNvGraphicFramePr>
          <p:nvPr>
            <p:ph idx="4294967295"/>
            <p:extLst>
              <p:ext uri="{D42A27DB-BD31-4B8C-83A1-F6EECF244321}">
                <p14:modId xmlns:p14="http://schemas.microsoft.com/office/powerpoint/2010/main" val="598744641"/>
              </p:ext>
            </p:extLst>
          </p:nvPr>
        </p:nvGraphicFramePr>
        <p:xfrm>
          <a:off x="1716223" y="1876096"/>
          <a:ext cx="6647363" cy="2747406"/>
        </p:xfrm>
        <a:graphic>
          <a:graphicData uri="http://schemas.openxmlformats.org/drawingml/2006/table">
            <a:tbl>
              <a:tblPr firstRow="1" bandRow="1">
                <a:tableStyleId>{2D5ABB26-0587-4C30-8999-92F81FD0307C}</a:tableStyleId>
              </a:tblPr>
              <a:tblGrid>
                <a:gridCol w="1661841">
                  <a:extLst>
                    <a:ext uri="{9D8B030D-6E8A-4147-A177-3AD203B41FA5}">
                      <a16:colId xmlns:a16="http://schemas.microsoft.com/office/drawing/2014/main" val="20000"/>
                    </a:ext>
                  </a:extLst>
                </a:gridCol>
                <a:gridCol w="1661841">
                  <a:extLst>
                    <a:ext uri="{9D8B030D-6E8A-4147-A177-3AD203B41FA5}">
                      <a16:colId xmlns:a16="http://schemas.microsoft.com/office/drawing/2014/main" val="20001"/>
                    </a:ext>
                  </a:extLst>
                </a:gridCol>
                <a:gridCol w="1678973">
                  <a:extLst>
                    <a:ext uri="{9D8B030D-6E8A-4147-A177-3AD203B41FA5}">
                      <a16:colId xmlns:a16="http://schemas.microsoft.com/office/drawing/2014/main" val="20002"/>
                    </a:ext>
                  </a:extLst>
                </a:gridCol>
                <a:gridCol w="1644708">
                  <a:extLst>
                    <a:ext uri="{9D8B030D-6E8A-4147-A177-3AD203B41FA5}">
                      <a16:colId xmlns:a16="http://schemas.microsoft.com/office/drawing/2014/main" val="20003"/>
                    </a:ext>
                  </a:extLst>
                </a:gridCol>
              </a:tblGrid>
              <a:tr h="789786">
                <a:tc>
                  <a:txBody>
                    <a:bodyPr/>
                    <a:lstStyle/>
                    <a:p>
                      <a:pPr algn="ctr"/>
                      <a:r>
                        <a:rPr lang="en-US" sz="1600" b="1" dirty="0">
                          <a:solidFill>
                            <a:srgbClr val="FFFFFF"/>
                          </a:solidFill>
                        </a:rPr>
                        <a:t>Age you start saving</a:t>
                      </a:r>
                      <a:r>
                        <a:rPr lang="en-US" sz="1600" b="1" baseline="0" dirty="0">
                          <a:solidFill>
                            <a:srgbClr val="FFFFFF"/>
                          </a:solidFill>
                        </a:rPr>
                        <a:t> for retirement</a:t>
                      </a:r>
                      <a:endParaRPr lang="en-US" sz="1600" b="1" dirty="0">
                        <a:solidFill>
                          <a:srgbClr val="FFFFFF"/>
                        </a:solidFill>
                      </a:endParaRPr>
                    </a:p>
                  </a:txBody>
                  <a:tcPr marL="78979" marR="78979" marT="39489" marB="39489">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solidFill>
                      <a:schemeClr val="accent6"/>
                    </a:solidFill>
                  </a:tcPr>
                </a:tc>
                <a:tc>
                  <a:txBody>
                    <a:bodyPr/>
                    <a:lstStyle/>
                    <a:p>
                      <a:pPr algn="ctr"/>
                      <a:r>
                        <a:rPr lang="en-US" sz="1600" b="1" baseline="0" dirty="0">
                          <a:solidFill>
                            <a:srgbClr val="FFFFFF"/>
                          </a:solidFill>
                        </a:rPr>
                        <a:t>Save $2,000 </a:t>
                      </a:r>
                      <a:br>
                        <a:rPr lang="en-US" sz="1600" b="1" baseline="0" dirty="0">
                          <a:solidFill>
                            <a:srgbClr val="FFFFFF"/>
                          </a:solidFill>
                        </a:rPr>
                      </a:br>
                      <a:r>
                        <a:rPr lang="en-US" sz="1600" b="1" baseline="0" dirty="0">
                          <a:solidFill>
                            <a:srgbClr val="FFFFFF"/>
                          </a:solidFill>
                        </a:rPr>
                        <a:t>per year</a:t>
                      </a:r>
                      <a:endParaRPr lang="en-US" sz="1600" b="1" dirty="0">
                        <a:solidFill>
                          <a:srgbClr val="FFFFFF"/>
                        </a:solidFill>
                      </a:endParaRPr>
                    </a:p>
                  </a:txBody>
                  <a:tcPr marL="78979" marR="78979" marT="39489" marB="39489" anchor="ct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solidFill>
                      <a:schemeClr val="accent6"/>
                    </a:solidFill>
                  </a:tcPr>
                </a:tc>
                <a:tc>
                  <a:txBody>
                    <a:bodyPr/>
                    <a:lstStyle/>
                    <a:p>
                      <a:pPr algn="ctr"/>
                      <a:r>
                        <a:rPr lang="en-US" sz="1600" b="1" baseline="0" dirty="0">
                          <a:solidFill>
                            <a:srgbClr val="FFFFFF"/>
                          </a:solidFill>
                        </a:rPr>
                        <a:t>Save $5,000 </a:t>
                      </a:r>
                      <a:br>
                        <a:rPr lang="en-US" sz="1600" b="1" baseline="0" dirty="0">
                          <a:solidFill>
                            <a:srgbClr val="FFFFFF"/>
                          </a:solidFill>
                        </a:rPr>
                      </a:br>
                      <a:r>
                        <a:rPr lang="en-US" sz="1600" b="1" baseline="0" dirty="0">
                          <a:solidFill>
                            <a:srgbClr val="FFFFFF"/>
                          </a:solidFill>
                        </a:rPr>
                        <a:t>per year</a:t>
                      </a:r>
                      <a:endParaRPr lang="en-US" sz="1600" b="1" dirty="0">
                        <a:solidFill>
                          <a:srgbClr val="FFFFFF"/>
                        </a:solidFill>
                      </a:endParaRPr>
                    </a:p>
                  </a:txBody>
                  <a:tcPr marL="78979" marR="78979" marT="39489" marB="39489" anchor="ct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baseline="0" dirty="0">
                          <a:solidFill>
                            <a:srgbClr val="FFFFFF"/>
                          </a:solidFill>
                        </a:rPr>
                        <a:t>Save $10,000 </a:t>
                      </a:r>
                      <a:br>
                        <a:rPr lang="en-US" sz="1600" b="1" baseline="0" dirty="0">
                          <a:solidFill>
                            <a:srgbClr val="FFFFFF"/>
                          </a:solidFill>
                        </a:rPr>
                      </a:br>
                      <a:r>
                        <a:rPr lang="en-US" sz="1600" b="1" baseline="0" dirty="0">
                          <a:solidFill>
                            <a:srgbClr val="FFFFFF"/>
                          </a:solidFill>
                        </a:rPr>
                        <a:t>per year</a:t>
                      </a:r>
                      <a:endParaRPr lang="en-US" sz="1600" b="1" dirty="0">
                        <a:solidFill>
                          <a:srgbClr val="FFFFFF"/>
                        </a:solidFill>
                      </a:endParaRPr>
                    </a:p>
                  </a:txBody>
                  <a:tcPr marL="78979" marR="78979" marT="39489" marB="39489" anchor="ct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315914">
                <a:tc>
                  <a:txBody>
                    <a:bodyPr/>
                    <a:lstStyle/>
                    <a:p>
                      <a:pPr algn="ctr"/>
                      <a:endParaRPr lang="en-US" sz="1600" dirty="0">
                        <a:ln>
                          <a:solidFill>
                            <a:srgbClr val="FFFFFF"/>
                          </a:solidFill>
                        </a:ln>
                        <a:solidFill>
                          <a:schemeClr val="tx2"/>
                        </a:solidFill>
                      </a:endParaRPr>
                    </a:p>
                  </a:txBody>
                  <a:tcPr marL="78979" marR="78979" marT="39489" marB="39489" anchor="ct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noFill/>
                  </a:tcPr>
                </a:tc>
                <a:tc gridSpan="3">
                  <a:txBody>
                    <a:bodyPr/>
                    <a:lstStyle/>
                    <a:p>
                      <a:pPr algn="ctr"/>
                      <a:r>
                        <a:rPr lang="en-US" sz="1600" b="1" dirty="0">
                          <a:solidFill>
                            <a:srgbClr val="FFFFFF"/>
                          </a:solidFill>
                        </a:rPr>
                        <a:t>at age 65, you'll have…</a:t>
                      </a:r>
                    </a:p>
                  </a:txBody>
                  <a:tcPr marL="78979" marR="78979" marT="39489" marB="39489" anchor="ctr">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pPr algn="ctr"/>
                      <a:endParaRPr lang="en-US" sz="2000" dirty="0"/>
                    </a:p>
                  </a:txBody>
                  <a:tcPr anchor="ctr"/>
                </a:tc>
                <a:extLst>
                  <a:ext uri="{0D108BD9-81ED-4DB2-BD59-A6C34878D82A}">
                    <a16:rowId xmlns:a16="http://schemas.microsoft.com/office/drawing/2014/main" val="10001"/>
                  </a:ext>
                </a:extLst>
              </a:tr>
              <a:tr h="315914">
                <a:tc>
                  <a:txBody>
                    <a:bodyPr/>
                    <a:lstStyle/>
                    <a:p>
                      <a:pPr algn="ctr"/>
                      <a:r>
                        <a:rPr lang="en-US" sz="1600" dirty="0">
                          <a:solidFill>
                            <a:srgbClr val="5D5D5D"/>
                          </a:solidFill>
                        </a:rPr>
                        <a:t>20</a:t>
                      </a:r>
                    </a:p>
                  </a:txBody>
                  <a:tcPr marL="78979" marR="78979" marT="39489" marB="39489">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sz="1600" dirty="0">
                          <a:solidFill>
                            <a:srgbClr val="5D5D5D"/>
                          </a:solidFill>
                        </a:rPr>
                        <a:t>$425,487</a:t>
                      </a:r>
                    </a:p>
                  </a:txBody>
                  <a:tcPr marL="78979" marR="78979" marT="39489" marB="39489">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sz="1600" dirty="0">
                          <a:solidFill>
                            <a:srgbClr val="5D5D5D"/>
                          </a:solidFill>
                        </a:rPr>
                        <a:t>$1,063,718</a:t>
                      </a:r>
                    </a:p>
                  </a:txBody>
                  <a:tcPr marL="78979" marR="78979" marT="39489" marB="39489">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sz="1600" dirty="0">
                          <a:solidFill>
                            <a:srgbClr val="5D5D5D"/>
                          </a:solidFill>
                        </a:rPr>
                        <a:t>$2,127,435</a:t>
                      </a:r>
                    </a:p>
                  </a:txBody>
                  <a:tcPr marL="78979" marR="78979" marT="39489" marB="39489">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2"/>
                  </a:ext>
                </a:extLst>
              </a:tr>
              <a:tr h="315914">
                <a:tc>
                  <a:txBody>
                    <a:bodyPr/>
                    <a:lstStyle/>
                    <a:p>
                      <a:pPr algn="ctr"/>
                      <a:r>
                        <a:rPr lang="en-US" sz="1600" dirty="0">
                          <a:solidFill>
                            <a:srgbClr val="5D5D5D"/>
                          </a:solidFill>
                        </a:rPr>
                        <a:t>30</a:t>
                      </a:r>
                    </a:p>
                  </a:txBody>
                  <a:tcPr marL="78979" marR="78979" marT="39489" marB="39489">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sz="1600" dirty="0">
                          <a:solidFill>
                            <a:srgbClr val="5D5D5D"/>
                          </a:solidFill>
                        </a:rPr>
                        <a:t>$222,870</a:t>
                      </a:r>
                    </a:p>
                  </a:txBody>
                  <a:tcPr marL="78979" marR="78979" marT="39489" marB="39489">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sz="1600" dirty="0">
                          <a:solidFill>
                            <a:srgbClr val="5D5D5D"/>
                          </a:solidFill>
                        </a:rPr>
                        <a:t>$557,174</a:t>
                      </a:r>
                    </a:p>
                  </a:txBody>
                  <a:tcPr marL="78979" marR="78979" marT="39489" marB="39489">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sz="1600" dirty="0">
                          <a:solidFill>
                            <a:srgbClr val="5D5D5D"/>
                          </a:solidFill>
                        </a:rPr>
                        <a:t>$1,114,348</a:t>
                      </a:r>
                    </a:p>
                  </a:txBody>
                  <a:tcPr marL="78979" marR="78979" marT="39489" marB="39489">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3"/>
                  </a:ext>
                </a:extLst>
              </a:tr>
              <a:tr h="315914">
                <a:tc>
                  <a:txBody>
                    <a:bodyPr/>
                    <a:lstStyle/>
                    <a:p>
                      <a:pPr algn="ctr"/>
                      <a:r>
                        <a:rPr lang="en-US" sz="1600" dirty="0">
                          <a:solidFill>
                            <a:srgbClr val="5D5D5D"/>
                          </a:solidFill>
                        </a:rPr>
                        <a:t>40</a:t>
                      </a:r>
                    </a:p>
                  </a:txBody>
                  <a:tcPr marL="78979" marR="78979" marT="39489" marB="39489">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sz="1600" dirty="0">
                          <a:solidFill>
                            <a:srgbClr val="5D5D5D"/>
                          </a:solidFill>
                        </a:rPr>
                        <a:t>$109,729</a:t>
                      </a:r>
                    </a:p>
                  </a:txBody>
                  <a:tcPr marL="78979" marR="78979" marT="39489" marB="39489">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sz="1600" dirty="0">
                          <a:solidFill>
                            <a:srgbClr val="5D5D5D"/>
                          </a:solidFill>
                        </a:rPr>
                        <a:t>$274,323</a:t>
                      </a:r>
                    </a:p>
                  </a:txBody>
                  <a:tcPr marL="78979" marR="78979" marT="39489" marB="39489">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sz="1600" dirty="0">
                          <a:solidFill>
                            <a:srgbClr val="5D5D5D"/>
                          </a:solidFill>
                        </a:rPr>
                        <a:t>$548,645</a:t>
                      </a:r>
                    </a:p>
                  </a:txBody>
                  <a:tcPr marL="78979" marR="78979" marT="39489" marB="39489">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4"/>
                  </a:ext>
                </a:extLst>
              </a:tr>
              <a:tr h="315914">
                <a:tc>
                  <a:txBody>
                    <a:bodyPr/>
                    <a:lstStyle/>
                    <a:p>
                      <a:pPr algn="ctr"/>
                      <a:r>
                        <a:rPr lang="en-US" sz="1600" dirty="0">
                          <a:solidFill>
                            <a:srgbClr val="5D5D5D"/>
                          </a:solidFill>
                        </a:rPr>
                        <a:t>50</a:t>
                      </a:r>
                    </a:p>
                  </a:txBody>
                  <a:tcPr marL="78979" marR="78979" marT="39489" marB="39489">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sz="1600" dirty="0">
                          <a:solidFill>
                            <a:srgbClr val="5D5D5D"/>
                          </a:solidFill>
                        </a:rPr>
                        <a:t>$46,552</a:t>
                      </a:r>
                    </a:p>
                  </a:txBody>
                  <a:tcPr marL="78979" marR="78979" marT="39489" marB="39489">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sz="1600" dirty="0">
                          <a:solidFill>
                            <a:srgbClr val="5D5D5D"/>
                          </a:solidFill>
                        </a:rPr>
                        <a:t>$116,380</a:t>
                      </a:r>
                    </a:p>
                  </a:txBody>
                  <a:tcPr marL="78979" marR="78979" marT="39489" marB="39489">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sz="1600" dirty="0">
                          <a:solidFill>
                            <a:srgbClr val="5D5D5D"/>
                          </a:solidFill>
                        </a:rPr>
                        <a:t>$232,760</a:t>
                      </a:r>
                    </a:p>
                  </a:txBody>
                  <a:tcPr marL="78979" marR="78979" marT="39489" marB="39489">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5"/>
                  </a:ext>
                </a:extLst>
              </a:tr>
              <a:tr h="315914">
                <a:tc>
                  <a:txBody>
                    <a:bodyPr/>
                    <a:lstStyle/>
                    <a:p>
                      <a:pPr algn="ctr"/>
                      <a:r>
                        <a:rPr lang="en-US" sz="1600" dirty="0">
                          <a:solidFill>
                            <a:srgbClr val="5D5D5D"/>
                          </a:solidFill>
                        </a:rPr>
                        <a:t>60</a:t>
                      </a:r>
                    </a:p>
                  </a:txBody>
                  <a:tcPr marL="78979" marR="78979" marT="39489" marB="39489">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sz="1600" dirty="0">
                          <a:solidFill>
                            <a:srgbClr val="5D5D5D"/>
                          </a:solidFill>
                        </a:rPr>
                        <a:t>$11,274</a:t>
                      </a:r>
                    </a:p>
                  </a:txBody>
                  <a:tcPr marL="78979" marR="78979" marT="39489" marB="39489">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sz="1600" dirty="0">
                          <a:solidFill>
                            <a:srgbClr val="5D5D5D"/>
                          </a:solidFill>
                        </a:rPr>
                        <a:t>$28,185</a:t>
                      </a:r>
                    </a:p>
                  </a:txBody>
                  <a:tcPr marL="78979" marR="78979" marT="39489" marB="39489">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tc>
                  <a:txBody>
                    <a:bodyPr/>
                    <a:lstStyle/>
                    <a:p>
                      <a:pPr algn="ctr"/>
                      <a:r>
                        <a:rPr lang="en-US" sz="1600" dirty="0">
                          <a:solidFill>
                            <a:srgbClr val="5D5D5D"/>
                          </a:solidFill>
                        </a:rPr>
                        <a:t>$56,371</a:t>
                      </a:r>
                    </a:p>
                  </a:txBody>
                  <a:tcPr marL="78979" marR="78979" marT="39489" marB="39489">
                    <a:lnL w="12700" cap="flat" cmpd="sng" algn="ctr">
                      <a:solidFill>
                        <a:srgbClr val="5D5D5D"/>
                      </a:solidFill>
                      <a:prstDash val="solid"/>
                      <a:round/>
                      <a:headEnd type="none" w="med" len="med"/>
                      <a:tailEnd type="none" w="med" len="med"/>
                    </a:lnL>
                    <a:lnR w="12700" cap="flat" cmpd="sng" algn="ctr">
                      <a:solidFill>
                        <a:srgbClr val="5D5D5D"/>
                      </a:solidFill>
                      <a:prstDash val="solid"/>
                      <a:round/>
                      <a:headEnd type="none" w="med" len="med"/>
                      <a:tailEnd type="none" w="med" len="med"/>
                    </a:lnR>
                    <a:lnT w="12700" cap="flat" cmpd="sng" algn="ctr">
                      <a:solidFill>
                        <a:srgbClr val="5D5D5D"/>
                      </a:solidFill>
                      <a:prstDash val="solid"/>
                      <a:round/>
                      <a:headEnd type="none" w="med" len="med"/>
                      <a:tailEnd type="none" w="med" len="med"/>
                    </a:lnT>
                    <a:lnB w="12700" cap="flat" cmpd="sng" algn="ctr">
                      <a:solidFill>
                        <a:srgbClr val="5D5D5D"/>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8" name="Rectangle 7"/>
          <p:cNvSpPr/>
          <p:nvPr/>
        </p:nvSpPr>
        <p:spPr>
          <a:xfrm>
            <a:off x="1760706" y="4854143"/>
            <a:ext cx="7217924" cy="461665"/>
          </a:xfrm>
          <a:prstGeom prst="rect">
            <a:avLst/>
          </a:prstGeom>
        </p:spPr>
        <p:txBody>
          <a:bodyPr wrap="square">
            <a:spAutoFit/>
          </a:bodyPr>
          <a:lstStyle/>
          <a:p>
            <a:r>
              <a:rPr lang="en-US" sz="1200" b="1" dirty="0">
                <a:solidFill>
                  <a:srgbClr val="5D5D5D"/>
                </a:solidFill>
              </a:rPr>
              <a:t>Note: </a:t>
            </a:r>
            <a:r>
              <a:rPr lang="en-US" sz="1200" dirty="0">
                <a:solidFill>
                  <a:srgbClr val="5D5D5D"/>
                </a:solidFill>
              </a:rPr>
              <a:t>This is a hypothetical example and does not</a:t>
            </a:r>
            <a:r>
              <a:rPr lang="en-US" sz="1200" b="1" dirty="0">
                <a:solidFill>
                  <a:srgbClr val="5D5D5D"/>
                </a:solidFill>
              </a:rPr>
              <a:t> </a:t>
            </a:r>
            <a:r>
              <a:rPr lang="en-US" sz="1200" dirty="0">
                <a:solidFill>
                  <a:srgbClr val="5D5D5D"/>
                </a:solidFill>
              </a:rPr>
              <a:t>reflect the performance of any specific investment. </a:t>
            </a:r>
            <a:br>
              <a:rPr lang="en-US" sz="1200" dirty="0">
                <a:solidFill>
                  <a:srgbClr val="5D5D5D"/>
                </a:solidFill>
              </a:rPr>
            </a:br>
            <a:r>
              <a:rPr lang="en-US" sz="1200" dirty="0">
                <a:solidFill>
                  <a:srgbClr val="5D5D5D"/>
                </a:solidFill>
              </a:rPr>
              <a:t>Results assume an average 6% return and do not account for taxes. Earnings are compounded annually.</a:t>
            </a:r>
          </a:p>
        </p:txBody>
      </p:sp>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028" y="1956391"/>
            <a:ext cx="6022424" cy="4019107"/>
          </a:xfrm>
          <a:prstGeom prst="rect">
            <a:avLst/>
          </a:prstGeom>
        </p:spPr>
      </p:pic>
      <p:sp>
        <p:nvSpPr>
          <p:cNvPr id="2" name="Title 1"/>
          <p:cNvSpPr>
            <a:spLocks noGrp="1"/>
          </p:cNvSpPr>
          <p:nvPr>
            <p:ph type="title"/>
          </p:nvPr>
        </p:nvSpPr>
        <p:spPr>
          <a:xfrm>
            <a:off x="1675548" y="530352"/>
            <a:ext cx="7277066" cy="618316"/>
          </a:xfrm>
        </p:spPr>
        <p:txBody>
          <a:bodyPr>
            <a:noAutofit/>
          </a:bodyPr>
          <a:lstStyle/>
          <a:p>
            <a:r>
              <a:rPr lang="en-US" sz="4000" dirty="0">
                <a:latin typeface="+mn-lt"/>
              </a:rPr>
              <a:t>Charting a Financial Course</a:t>
            </a:r>
            <a:endParaRPr lang="en-US" sz="4000" dirty="0"/>
          </a:p>
        </p:txBody>
      </p:sp>
      <p:sp>
        <p:nvSpPr>
          <p:cNvPr id="5" name="Content Placeholder 4"/>
          <p:cNvSpPr>
            <a:spLocks noGrp="1"/>
          </p:cNvSpPr>
          <p:nvPr>
            <p:ph idx="1"/>
          </p:nvPr>
        </p:nvSpPr>
        <p:spPr>
          <a:xfrm>
            <a:off x="1675548" y="1634977"/>
            <a:ext cx="7000875" cy="1685925"/>
          </a:xfrm>
        </p:spPr>
        <p:txBody>
          <a:bodyPr>
            <a:noAutofit/>
          </a:bodyPr>
          <a:lstStyle/>
          <a:p>
            <a:pPr marL="0" indent="0">
              <a:buNone/>
            </a:pPr>
            <a:r>
              <a:rPr lang="en-US" sz="2800" dirty="0">
                <a:latin typeface="+mn-lt"/>
              </a:rPr>
              <a:t>Today, it's critical that women know how to </a:t>
            </a:r>
            <a:r>
              <a:rPr lang="en-US" sz="3600" dirty="0">
                <a:solidFill>
                  <a:schemeClr val="accent6"/>
                </a:solidFill>
                <a:latin typeface="+mn-lt"/>
              </a:rPr>
              <a:t>Save, Invest, </a:t>
            </a:r>
            <a:r>
              <a:rPr lang="en-US" sz="2800" dirty="0">
                <a:latin typeface="+mn-lt"/>
              </a:rPr>
              <a:t>and </a:t>
            </a:r>
            <a:r>
              <a:rPr lang="en-US" sz="3600" dirty="0">
                <a:solidFill>
                  <a:schemeClr val="accent6"/>
                </a:solidFill>
                <a:latin typeface="+mn-lt"/>
              </a:rPr>
              <a:t>Plan</a:t>
            </a:r>
            <a:r>
              <a:rPr lang="en-US" sz="3200" dirty="0">
                <a:solidFill>
                  <a:srgbClr val="727CA3"/>
                </a:solidFill>
                <a:latin typeface="+mn-lt"/>
              </a:rPr>
              <a:t> </a:t>
            </a:r>
            <a:r>
              <a:rPr lang="en-US" sz="2800" dirty="0">
                <a:latin typeface="+mn-lt"/>
              </a:rPr>
              <a:t>for their future</a:t>
            </a:r>
          </a:p>
        </p:txBody>
      </p: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484829" y="2190304"/>
            <a:ext cx="5659170" cy="3774559"/>
          </a:xfrm>
          <a:prstGeom prst="rect">
            <a:avLst/>
          </a:prstGeom>
        </p:spPr>
      </p:pic>
      <p:sp>
        <p:nvSpPr>
          <p:cNvPr id="4" name="Content Placeholder 2"/>
          <p:cNvSpPr>
            <a:spLocks noGrp="1"/>
          </p:cNvSpPr>
          <p:nvPr>
            <p:ph idx="1"/>
          </p:nvPr>
        </p:nvSpPr>
        <p:spPr>
          <a:xfrm>
            <a:off x="1722474" y="1519569"/>
            <a:ext cx="4540103" cy="5039667"/>
          </a:xfrm>
        </p:spPr>
        <p:txBody>
          <a:bodyPr>
            <a:noAutofit/>
          </a:bodyPr>
          <a:lstStyle/>
          <a:p>
            <a:r>
              <a:rPr lang="en-US" sz="2400" dirty="0"/>
              <a:t>Save as much as you can</a:t>
            </a:r>
          </a:p>
          <a:p>
            <a:r>
              <a:rPr lang="en-US" sz="2400" dirty="0"/>
              <a:t>Put yourself first</a:t>
            </a:r>
          </a:p>
          <a:p>
            <a:r>
              <a:rPr lang="en-US" sz="2400" dirty="0">
                <a:latin typeface="+mn-lt"/>
              </a:rPr>
              <a:t>Join employer retirement plan e.g., 401(k), 403(b) plan</a:t>
            </a:r>
          </a:p>
          <a:p>
            <a:r>
              <a:rPr lang="en-US" sz="2400" dirty="0">
                <a:latin typeface="+mn-lt"/>
              </a:rPr>
              <a:t>Consider IRAs </a:t>
            </a:r>
            <a:r>
              <a:rPr lang="en-US" sz="2400" dirty="0"/>
              <a:t>― </a:t>
            </a:r>
            <a:r>
              <a:rPr lang="en-US" sz="2400" dirty="0">
                <a:latin typeface="+mn-lt"/>
              </a:rPr>
              <a:t>traditional, Roth, spousal </a:t>
            </a:r>
          </a:p>
          <a:p>
            <a:r>
              <a:rPr lang="en-US" sz="2400" dirty="0">
                <a:latin typeface="+mn-lt"/>
              </a:rPr>
              <a:t>Set savings goal and keep </a:t>
            </a:r>
            <a:br>
              <a:rPr lang="en-US" sz="2400" dirty="0">
                <a:latin typeface="+mn-lt"/>
              </a:rPr>
            </a:br>
            <a:r>
              <a:rPr lang="en-US" sz="2400" dirty="0">
                <a:latin typeface="+mn-lt"/>
              </a:rPr>
              <a:t>track of progress</a:t>
            </a:r>
          </a:p>
          <a:p>
            <a:endParaRPr lang="en-US" sz="2400" dirty="0"/>
          </a:p>
        </p:txBody>
      </p:sp>
      <p:sp>
        <p:nvSpPr>
          <p:cNvPr id="7" name="Title 1"/>
          <p:cNvSpPr txBox="1">
            <a:spLocks/>
          </p:cNvSpPr>
          <p:nvPr/>
        </p:nvSpPr>
        <p:spPr>
          <a:xfrm>
            <a:off x="1722474" y="533401"/>
            <a:ext cx="5293345"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latin typeface="+mn-lt"/>
              </a:rPr>
              <a:t>4. Plan for Retirement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616321" y="2573080"/>
            <a:ext cx="4195413" cy="2457450"/>
          </a:xfrm>
          <a:prstGeom prst="rect">
            <a:avLst/>
          </a:prstGeom>
        </p:spPr>
        <p:txBody>
          <a:bodyPr vert="horz" lIns="91440" tIns="45720" rIns="91440" bIns="45720" rtlCol="0">
            <a:normAutofit/>
          </a:bodyPr>
          <a:lstStyle/>
          <a:p>
            <a:pPr lvl="0">
              <a:spcBef>
                <a:spcPct val="20000"/>
              </a:spcBef>
              <a:defRPr/>
            </a:pPr>
            <a:r>
              <a:rPr lang="en-US" sz="2400" dirty="0">
                <a:solidFill>
                  <a:schemeClr val="accent6"/>
                </a:solidFill>
              </a:rPr>
              <a:t>Social Security </a:t>
            </a:r>
            <a:r>
              <a:rPr kumimoji="0" lang="en-US" sz="2400" b="0" i="0" u="none" strike="noStrike" kern="1200" cap="none" spc="0" normalizeH="0" baseline="0" noProof="0" dirty="0">
                <a:ln>
                  <a:noFill/>
                </a:ln>
                <a:solidFill>
                  <a:srgbClr val="5D5D5D"/>
                </a:solidFill>
                <a:effectLst/>
                <a:uLnTx/>
                <a:uFillTx/>
                <a:latin typeface="+mn-lt"/>
                <a:ea typeface="+mn-ea"/>
                <a:cs typeface="+mn-cs"/>
              </a:rPr>
              <a:t>is the major source of </a:t>
            </a:r>
            <a:r>
              <a:rPr lang="en-US" sz="2400" dirty="0">
                <a:solidFill>
                  <a:schemeClr val="accent6"/>
                </a:solidFill>
              </a:rPr>
              <a:t>guaranteed lifetime income </a:t>
            </a:r>
            <a:r>
              <a:rPr lang="en-US" sz="2400" dirty="0">
                <a:solidFill>
                  <a:srgbClr val="5D5D5D"/>
                </a:solidFill>
              </a:rPr>
              <a:t>for most Americans</a:t>
            </a:r>
            <a:endParaRPr kumimoji="0" lang="en-US" sz="2400" b="0" i="0" u="none" strike="noStrike" kern="1200" cap="none" spc="0" normalizeH="0" baseline="0" noProof="0" dirty="0">
              <a:ln>
                <a:noFill/>
              </a:ln>
              <a:solidFill>
                <a:srgbClr val="5D5D5D"/>
              </a:solidFill>
              <a:effectLst/>
              <a:uLnTx/>
              <a:uFillTx/>
            </a:endParaRPr>
          </a:p>
        </p:txBody>
      </p:sp>
      <p:sp>
        <p:nvSpPr>
          <p:cNvPr id="6" name="Title 1"/>
          <p:cNvSpPr txBox="1">
            <a:spLocks/>
          </p:cNvSpPr>
          <p:nvPr/>
        </p:nvSpPr>
        <p:spPr>
          <a:xfrm>
            <a:off x="1754372" y="533401"/>
            <a:ext cx="5261447"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latin typeface="+mn-lt"/>
              </a:rPr>
              <a:t>4. Plan for Retirement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9486" y="2128160"/>
            <a:ext cx="2765239" cy="2076706"/>
          </a:xfrm>
          <a:prstGeom prst="rect">
            <a:avLst/>
          </a:prstGeom>
        </p:spPr>
      </p:pic>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900" y="2913321"/>
            <a:ext cx="4591100" cy="3062177"/>
          </a:xfrm>
          <a:prstGeom prst="rect">
            <a:avLst/>
          </a:prstGeom>
        </p:spPr>
      </p:pic>
      <p:sp>
        <p:nvSpPr>
          <p:cNvPr id="4" name="Content Placeholder 2"/>
          <p:cNvSpPr>
            <a:spLocks noGrp="1"/>
          </p:cNvSpPr>
          <p:nvPr>
            <p:ph idx="1"/>
          </p:nvPr>
        </p:nvSpPr>
        <p:spPr>
          <a:xfrm>
            <a:off x="1665213" y="1743739"/>
            <a:ext cx="4065735" cy="4476750"/>
          </a:xfrm>
        </p:spPr>
        <p:txBody>
          <a:bodyPr>
            <a:noAutofit/>
          </a:bodyPr>
          <a:lstStyle/>
          <a:p>
            <a:r>
              <a:rPr lang="en-US" sz="2100" dirty="0">
                <a:latin typeface="+mn-lt"/>
              </a:rPr>
              <a:t>Social Security provides retirement benefits</a:t>
            </a:r>
          </a:p>
          <a:p>
            <a:r>
              <a:rPr lang="en-US" sz="2100" dirty="0">
                <a:latin typeface="+mn-lt"/>
              </a:rPr>
              <a:t>Social Security also provides  disability and survivor's benefits</a:t>
            </a:r>
          </a:p>
          <a:p>
            <a:r>
              <a:rPr lang="en-US" sz="2100" dirty="0">
                <a:latin typeface="+mn-lt"/>
              </a:rPr>
              <a:t>To qualify for retirement </a:t>
            </a:r>
            <a:br>
              <a:rPr lang="en-US" sz="2100" dirty="0">
                <a:latin typeface="+mn-lt"/>
              </a:rPr>
            </a:br>
            <a:r>
              <a:rPr lang="en-US" sz="2100" dirty="0">
                <a:latin typeface="+mn-lt"/>
              </a:rPr>
              <a:t>benefits, you generally </a:t>
            </a:r>
            <a:br>
              <a:rPr lang="en-US" sz="2100" dirty="0">
                <a:latin typeface="+mn-lt"/>
              </a:rPr>
            </a:br>
            <a:r>
              <a:rPr lang="en-US" sz="2100" dirty="0">
                <a:latin typeface="+mn-lt"/>
              </a:rPr>
              <a:t>need 40 credits (10 years of work), </a:t>
            </a:r>
            <a:br>
              <a:rPr lang="en-US" sz="2100" dirty="0">
                <a:latin typeface="+mn-lt"/>
              </a:rPr>
            </a:br>
            <a:r>
              <a:rPr lang="en-US" sz="2100" dirty="0">
                <a:latin typeface="+mn-lt"/>
              </a:rPr>
              <a:t>or you can qualify for spousal </a:t>
            </a:r>
            <a:br>
              <a:rPr lang="en-US" sz="2100" dirty="0">
                <a:latin typeface="+mn-lt"/>
              </a:rPr>
            </a:br>
            <a:r>
              <a:rPr lang="en-US" sz="2100" dirty="0">
                <a:latin typeface="+mn-lt"/>
              </a:rPr>
              <a:t>benefits based on your spouse’s  </a:t>
            </a:r>
            <a:br>
              <a:rPr lang="en-US" sz="2100" dirty="0">
                <a:latin typeface="+mn-lt"/>
              </a:rPr>
            </a:br>
            <a:r>
              <a:rPr lang="en-US" sz="2100" dirty="0">
                <a:latin typeface="+mn-lt"/>
              </a:rPr>
              <a:t>work record </a:t>
            </a:r>
            <a:br>
              <a:rPr lang="en-US" sz="2100" dirty="0">
                <a:latin typeface="+mn-lt"/>
              </a:rPr>
            </a:br>
            <a:r>
              <a:rPr lang="en-US" sz="2100" dirty="0">
                <a:latin typeface="+mn-lt"/>
              </a:rPr>
              <a:t>(spousal benefit = 50%)</a:t>
            </a:r>
          </a:p>
        </p:txBody>
      </p:sp>
      <p:sp>
        <p:nvSpPr>
          <p:cNvPr id="6" name="Title 1"/>
          <p:cNvSpPr txBox="1">
            <a:spLocks/>
          </p:cNvSpPr>
          <p:nvPr/>
        </p:nvSpPr>
        <p:spPr>
          <a:xfrm>
            <a:off x="1665213" y="533401"/>
            <a:ext cx="5350606"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latin typeface="+mn-lt"/>
              </a:rPr>
              <a:t>4. Plan for Retirement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9305"/>
          <a:stretch/>
        </p:blipFill>
        <p:spPr>
          <a:xfrm>
            <a:off x="4961753" y="285899"/>
            <a:ext cx="4182247" cy="5689598"/>
          </a:xfrm>
          <a:prstGeom prst="rect">
            <a:avLst/>
          </a:prstGeom>
        </p:spPr>
      </p:pic>
      <p:sp>
        <p:nvSpPr>
          <p:cNvPr id="6" name="Content Placeholder 2"/>
          <p:cNvSpPr txBox="1">
            <a:spLocks/>
          </p:cNvSpPr>
          <p:nvPr/>
        </p:nvSpPr>
        <p:spPr>
          <a:xfrm>
            <a:off x="1669313" y="1690577"/>
            <a:ext cx="5720316" cy="4448354"/>
          </a:xfrm>
          <a:prstGeom prst="rect">
            <a:avLst/>
          </a:prstGeom>
        </p:spPr>
        <p:txBody>
          <a:bodyPr vert="horz" lIns="91440" tIns="45720" rIns="91440" bIns="45720" rtlCol="0">
            <a:noAutofit/>
          </a:bodyPr>
          <a:lstStyle/>
          <a:p>
            <a:pPr marL="285750" marR="0" lvl="0" indent="-28575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000" b="0" i="0" u="none" strike="noStrike" kern="1200" cap="none" spc="0" normalizeH="0" baseline="0" noProof="0" dirty="0">
                <a:ln>
                  <a:noFill/>
                </a:ln>
                <a:solidFill>
                  <a:srgbClr val="5D5D5D"/>
                </a:solidFill>
                <a:effectLst/>
                <a:uLnTx/>
                <a:uFillTx/>
              </a:rPr>
              <a:t>Your benefit is based on the number of years you've worked and amount</a:t>
            </a:r>
            <a:r>
              <a:rPr kumimoji="0" lang="en-US" sz="2000" b="0" i="0" u="none" strike="noStrike" kern="1200" cap="none" spc="0" normalizeH="0" noProof="0" dirty="0">
                <a:ln>
                  <a:noFill/>
                </a:ln>
                <a:solidFill>
                  <a:srgbClr val="5D5D5D"/>
                </a:solidFill>
                <a:effectLst/>
                <a:uLnTx/>
                <a:uFillTx/>
              </a:rPr>
              <a:t> you've earned</a:t>
            </a:r>
          </a:p>
          <a:p>
            <a:pPr marL="285750" indent="-285750">
              <a:spcBef>
                <a:spcPct val="20000"/>
              </a:spcBef>
              <a:buClr>
                <a:srgbClr val="5D5D5D"/>
              </a:buClr>
              <a:buSzPct val="50000"/>
              <a:buFont typeface="Wingdings" panose="05000000000000000000" pitchFamily="2" charset="2"/>
              <a:buChar char="l"/>
            </a:pPr>
            <a:r>
              <a:rPr lang="en-US" sz="2000" dirty="0">
                <a:solidFill>
                  <a:srgbClr val="5D5D5D"/>
                </a:solidFill>
              </a:rPr>
              <a:t>Get an estimate of your monthly retirement benefit at </a:t>
            </a:r>
            <a:r>
              <a:rPr lang="en-US" sz="2000" dirty="0">
                <a:solidFill>
                  <a:schemeClr val="accent6"/>
                </a:solidFill>
                <a:hlinkClick r:id="rId4"/>
              </a:rPr>
              <a:t>www.ssa.gov</a:t>
            </a:r>
            <a:r>
              <a:rPr lang="en-US" sz="2000" dirty="0">
                <a:solidFill>
                  <a:schemeClr val="accent6"/>
                </a:solidFill>
              </a:rPr>
              <a:t> </a:t>
            </a:r>
            <a:r>
              <a:rPr lang="en-US" sz="2000" dirty="0">
                <a:solidFill>
                  <a:srgbClr val="5D5D5D"/>
                </a:solidFill>
              </a:rPr>
              <a:t>and using </a:t>
            </a:r>
            <a:br>
              <a:rPr lang="en-US" sz="2000" dirty="0">
                <a:solidFill>
                  <a:srgbClr val="5D5D5D"/>
                </a:solidFill>
              </a:rPr>
            </a:br>
            <a:r>
              <a:rPr lang="en-US" sz="2000" dirty="0">
                <a:solidFill>
                  <a:srgbClr val="5D5D5D"/>
                </a:solidFill>
              </a:rPr>
              <a:t>the Retirement Estimator tool </a:t>
            </a:r>
            <a:br>
              <a:rPr lang="en-US" sz="2000" dirty="0">
                <a:solidFill>
                  <a:srgbClr val="5D5D5D"/>
                </a:solidFill>
              </a:rPr>
            </a:br>
            <a:r>
              <a:rPr lang="en-US" sz="2000" dirty="0">
                <a:solidFill>
                  <a:srgbClr val="5D5D5D"/>
                </a:solidFill>
              </a:rPr>
              <a:t>or viewing your personal statement</a:t>
            </a:r>
          </a:p>
          <a:p>
            <a:pPr marL="285750" marR="0" lvl="0" indent="-28575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000" dirty="0">
                <a:solidFill>
                  <a:srgbClr val="5D5D5D"/>
                </a:solidFill>
              </a:rPr>
              <a:t>Age at which you start claiming </a:t>
            </a:r>
            <a:br>
              <a:rPr lang="en-US" sz="2000" dirty="0">
                <a:solidFill>
                  <a:srgbClr val="5D5D5D"/>
                </a:solidFill>
              </a:rPr>
            </a:br>
            <a:r>
              <a:rPr lang="en-US" sz="2000" dirty="0">
                <a:solidFill>
                  <a:srgbClr val="5D5D5D"/>
                </a:solidFill>
              </a:rPr>
              <a:t>benefits matters:</a:t>
            </a:r>
          </a:p>
          <a:p>
            <a:pPr marL="514350" lvl="1" indent="-228600">
              <a:spcBef>
                <a:spcPct val="20000"/>
              </a:spcBef>
              <a:buClr>
                <a:srgbClr val="5D5D5D"/>
              </a:buClr>
              <a:buSzPct val="50000"/>
              <a:buFont typeface="Wingdings" panose="05000000000000000000" pitchFamily="2" charset="2"/>
              <a:buChar char="l"/>
            </a:pPr>
            <a:r>
              <a:rPr lang="en-US" sz="2000" dirty="0">
                <a:solidFill>
                  <a:srgbClr val="5D5D5D"/>
                </a:solidFill>
              </a:rPr>
              <a:t>62 </a:t>
            </a:r>
            <a:r>
              <a:rPr lang="en-US" sz="2000" dirty="0"/>
              <a:t>―</a:t>
            </a:r>
            <a:r>
              <a:rPr lang="en-US" sz="2000" dirty="0">
                <a:solidFill>
                  <a:srgbClr val="5D5D5D"/>
                </a:solidFill>
              </a:rPr>
              <a:t> 25% to 30% less</a:t>
            </a:r>
          </a:p>
          <a:p>
            <a:pPr marL="514350" lvl="1" indent="-228600">
              <a:spcBef>
                <a:spcPct val="20000"/>
              </a:spcBef>
              <a:buClr>
                <a:srgbClr val="5D5D5D"/>
              </a:buClr>
              <a:buSzPct val="50000"/>
              <a:buFont typeface="Wingdings" panose="05000000000000000000" pitchFamily="2" charset="2"/>
              <a:buChar char="l"/>
            </a:pPr>
            <a:r>
              <a:rPr lang="en-US" sz="2000" dirty="0">
                <a:solidFill>
                  <a:srgbClr val="5D5D5D"/>
                </a:solidFill>
              </a:rPr>
              <a:t>66 or 67 (full retirement age)</a:t>
            </a:r>
          </a:p>
          <a:p>
            <a:pPr marL="514350" lvl="1" indent="-228600">
              <a:spcBef>
                <a:spcPct val="20000"/>
              </a:spcBef>
              <a:buClr>
                <a:srgbClr val="5D5D5D"/>
              </a:buClr>
              <a:buSzPct val="50000"/>
              <a:buFont typeface="Wingdings" panose="05000000000000000000" pitchFamily="2" charset="2"/>
              <a:buChar char="l"/>
            </a:pPr>
            <a:r>
              <a:rPr lang="en-US" sz="2000" dirty="0">
                <a:solidFill>
                  <a:srgbClr val="5D5D5D"/>
                </a:solidFill>
              </a:rPr>
              <a:t>70 </a:t>
            </a:r>
            <a:r>
              <a:rPr lang="en-US" sz="2000" dirty="0"/>
              <a:t>―</a:t>
            </a:r>
            <a:r>
              <a:rPr lang="en-US" sz="2000" dirty="0">
                <a:solidFill>
                  <a:srgbClr val="5D5D5D"/>
                </a:solidFill>
              </a:rPr>
              <a:t> 32% more </a:t>
            </a:r>
            <a:endParaRPr kumimoji="0" lang="en-US" sz="2000" b="0" i="0" u="none" strike="noStrike" kern="1200" cap="none" spc="0" normalizeH="0" noProof="0" dirty="0">
              <a:ln>
                <a:noFill/>
              </a:ln>
              <a:solidFill>
                <a:srgbClr val="5D5D5D"/>
              </a:solidFill>
              <a:effectLst/>
              <a:uLnTx/>
              <a:uFillTx/>
            </a:endParaRPr>
          </a:p>
        </p:txBody>
      </p:sp>
      <p:sp>
        <p:nvSpPr>
          <p:cNvPr id="8" name="Title 1"/>
          <p:cNvSpPr txBox="1">
            <a:spLocks/>
          </p:cNvSpPr>
          <p:nvPr/>
        </p:nvSpPr>
        <p:spPr>
          <a:xfrm>
            <a:off x="1669312" y="533401"/>
            <a:ext cx="5346507"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latin typeface="+mn-lt"/>
              </a:rPr>
              <a:t>4. Plan for Retirement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81174" y="1608405"/>
            <a:ext cx="7338648" cy="369332"/>
          </a:xfrm>
          <a:prstGeom prst="rect">
            <a:avLst/>
          </a:prstGeom>
          <a:noFill/>
        </p:spPr>
        <p:txBody>
          <a:bodyPr wrap="square" rtlCol="0">
            <a:spAutoFit/>
          </a:bodyPr>
          <a:lstStyle/>
          <a:p>
            <a:r>
              <a:rPr lang="en-US" dirty="0">
                <a:solidFill>
                  <a:srgbClr val="5D5D5D"/>
                </a:solidFill>
              </a:rPr>
              <a:t>Monthly Social Security Payout Depends on Age You Start Taking Benefits</a:t>
            </a:r>
          </a:p>
        </p:txBody>
      </p:sp>
      <p:sp>
        <p:nvSpPr>
          <p:cNvPr id="6" name="Title 1"/>
          <p:cNvSpPr txBox="1">
            <a:spLocks/>
          </p:cNvSpPr>
          <p:nvPr/>
        </p:nvSpPr>
        <p:spPr>
          <a:xfrm>
            <a:off x="1719300" y="533401"/>
            <a:ext cx="5296519"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latin typeface="+mn-lt"/>
              </a:rPr>
              <a:t>4. Plan for Retirement</a:t>
            </a:r>
          </a:p>
        </p:txBody>
      </p:sp>
      <p:grpSp>
        <p:nvGrpSpPr>
          <p:cNvPr id="2" name="Group 1">
            <a:extLst>
              <a:ext uri="{FF2B5EF4-FFF2-40B4-BE49-F238E27FC236}">
                <a16:creationId xmlns:a16="http://schemas.microsoft.com/office/drawing/2014/main" id="{AC77B648-4B0A-4316-B53C-AF9B960B1A1E}"/>
              </a:ext>
            </a:extLst>
          </p:cNvPr>
          <p:cNvGrpSpPr/>
          <p:nvPr/>
        </p:nvGrpSpPr>
        <p:grpSpPr>
          <a:xfrm>
            <a:off x="1827560" y="2375761"/>
            <a:ext cx="6685294" cy="2529849"/>
            <a:chOff x="632059" y="2375761"/>
            <a:chExt cx="7880795" cy="2982251"/>
          </a:xfrm>
        </p:grpSpPr>
        <p:sp>
          <p:nvSpPr>
            <p:cNvPr id="7" name="Rectangle 6"/>
            <p:cNvSpPr>
              <a:spLocks noChangeArrowheads="1"/>
            </p:cNvSpPr>
            <p:nvPr/>
          </p:nvSpPr>
          <p:spPr bwMode="auto">
            <a:xfrm>
              <a:off x="4294988" y="4944223"/>
              <a:ext cx="561976" cy="39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66</a:t>
              </a:r>
            </a:p>
          </p:txBody>
        </p:sp>
        <p:sp>
          <p:nvSpPr>
            <p:cNvPr id="8" name="Rectangle 4"/>
            <p:cNvSpPr>
              <a:spLocks noChangeArrowheads="1"/>
            </p:cNvSpPr>
            <p:nvPr/>
          </p:nvSpPr>
          <p:spPr bwMode="auto">
            <a:xfrm>
              <a:off x="5190369" y="4944223"/>
              <a:ext cx="561976" cy="39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67</a:t>
              </a:r>
            </a:p>
          </p:txBody>
        </p:sp>
        <p:sp>
          <p:nvSpPr>
            <p:cNvPr id="9" name="Rectangle 4"/>
            <p:cNvSpPr>
              <a:spLocks noChangeArrowheads="1"/>
            </p:cNvSpPr>
            <p:nvPr/>
          </p:nvSpPr>
          <p:spPr bwMode="auto">
            <a:xfrm>
              <a:off x="6046829" y="4944223"/>
              <a:ext cx="561976" cy="39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68</a:t>
              </a:r>
            </a:p>
          </p:txBody>
        </p:sp>
        <p:sp>
          <p:nvSpPr>
            <p:cNvPr id="10" name="Rectangle 4"/>
            <p:cNvSpPr>
              <a:spLocks noChangeArrowheads="1"/>
            </p:cNvSpPr>
            <p:nvPr/>
          </p:nvSpPr>
          <p:spPr bwMode="auto">
            <a:xfrm>
              <a:off x="6917591" y="4944223"/>
              <a:ext cx="561976" cy="39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69</a:t>
              </a:r>
            </a:p>
          </p:txBody>
        </p:sp>
        <p:sp>
          <p:nvSpPr>
            <p:cNvPr id="11" name="Rectangle 4"/>
            <p:cNvSpPr>
              <a:spLocks noChangeArrowheads="1"/>
            </p:cNvSpPr>
            <p:nvPr/>
          </p:nvSpPr>
          <p:spPr bwMode="auto">
            <a:xfrm>
              <a:off x="7799458" y="4944223"/>
              <a:ext cx="561976" cy="39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70</a:t>
              </a:r>
            </a:p>
          </p:txBody>
        </p:sp>
        <p:sp>
          <p:nvSpPr>
            <p:cNvPr id="12" name="Rectangle 14"/>
            <p:cNvSpPr>
              <a:spLocks noChangeArrowheads="1"/>
            </p:cNvSpPr>
            <p:nvPr/>
          </p:nvSpPr>
          <p:spPr bwMode="auto">
            <a:xfrm>
              <a:off x="4113885" y="2958369"/>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$1,867</a:t>
              </a:r>
            </a:p>
          </p:txBody>
        </p:sp>
        <p:sp>
          <p:nvSpPr>
            <p:cNvPr id="13" name="Rectangle 14"/>
            <p:cNvSpPr>
              <a:spLocks noChangeArrowheads="1"/>
            </p:cNvSpPr>
            <p:nvPr/>
          </p:nvSpPr>
          <p:spPr bwMode="auto">
            <a:xfrm>
              <a:off x="4954812" y="2783392"/>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$2,000</a:t>
              </a:r>
            </a:p>
          </p:txBody>
        </p:sp>
        <p:sp>
          <p:nvSpPr>
            <p:cNvPr id="14" name="Rectangle 13"/>
            <p:cNvSpPr>
              <a:spLocks noChangeArrowheads="1"/>
            </p:cNvSpPr>
            <p:nvPr/>
          </p:nvSpPr>
          <p:spPr bwMode="auto">
            <a:xfrm>
              <a:off x="5860823" y="2680912"/>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$2,160</a:t>
              </a:r>
            </a:p>
          </p:txBody>
        </p:sp>
        <p:sp>
          <p:nvSpPr>
            <p:cNvPr id="15" name="Rectangle 14"/>
            <p:cNvSpPr>
              <a:spLocks noChangeArrowheads="1"/>
            </p:cNvSpPr>
            <p:nvPr/>
          </p:nvSpPr>
          <p:spPr bwMode="auto">
            <a:xfrm>
              <a:off x="6739195" y="2503997"/>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$2,320</a:t>
              </a:r>
            </a:p>
          </p:txBody>
        </p:sp>
        <p:sp>
          <p:nvSpPr>
            <p:cNvPr id="16" name="Rectangle 14"/>
            <p:cNvSpPr>
              <a:spLocks noChangeArrowheads="1"/>
            </p:cNvSpPr>
            <p:nvPr/>
          </p:nvSpPr>
          <p:spPr bwMode="auto">
            <a:xfrm>
              <a:off x="7611966" y="2375761"/>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$2,480</a:t>
              </a:r>
            </a:p>
          </p:txBody>
        </p:sp>
        <p:sp>
          <p:nvSpPr>
            <p:cNvPr id="17" name="Rectangle 16"/>
            <p:cNvSpPr/>
            <p:nvPr/>
          </p:nvSpPr>
          <p:spPr bwMode="auto">
            <a:xfrm>
              <a:off x="4361668" y="3337672"/>
              <a:ext cx="407987" cy="1562101"/>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18" name="Rectangle 17"/>
            <p:cNvSpPr/>
            <p:nvPr/>
          </p:nvSpPr>
          <p:spPr bwMode="auto">
            <a:xfrm>
              <a:off x="5252242" y="3165873"/>
              <a:ext cx="407987" cy="1733901"/>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19" name="Rectangle 18"/>
            <p:cNvSpPr/>
            <p:nvPr/>
          </p:nvSpPr>
          <p:spPr bwMode="auto">
            <a:xfrm>
              <a:off x="6119017" y="3057035"/>
              <a:ext cx="407987" cy="1842739"/>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20" name="Rectangle 19"/>
            <p:cNvSpPr/>
            <p:nvPr/>
          </p:nvSpPr>
          <p:spPr bwMode="auto">
            <a:xfrm>
              <a:off x="7004842" y="2884886"/>
              <a:ext cx="407987" cy="2014888"/>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21" name="Rectangle 20"/>
            <p:cNvSpPr/>
            <p:nvPr/>
          </p:nvSpPr>
          <p:spPr bwMode="auto">
            <a:xfrm>
              <a:off x="7881142" y="2761762"/>
              <a:ext cx="407987" cy="2138012"/>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22" name="Rectangle 4"/>
            <p:cNvSpPr>
              <a:spLocks noChangeArrowheads="1"/>
            </p:cNvSpPr>
            <p:nvPr/>
          </p:nvSpPr>
          <p:spPr bwMode="auto">
            <a:xfrm>
              <a:off x="823920" y="4958159"/>
              <a:ext cx="561976" cy="39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62</a:t>
              </a:r>
            </a:p>
          </p:txBody>
        </p:sp>
        <p:sp>
          <p:nvSpPr>
            <p:cNvPr id="23" name="Rectangle 14"/>
            <p:cNvSpPr>
              <a:spLocks noChangeArrowheads="1"/>
            </p:cNvSpPr>
            <p:nvPr/>
          </p:nvSpPr>
          <p:spPr bwMode="auto">
            <a:xfrm>
              <a:off x="632059" y="3435037"/>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$1,400</a:t>
              </a:r>
            </a:p>
          </p:txBody>
        </p:sp>
        <p:sp>
          <p:nvSpPr>
            <p:cNvPr id="24" name="Rectangle 23"/>
            <p:cNvSpPr/>
            <p:nvPr/>
          </p:nvSpPr>
          <p:spPr bwMode="auto">
            <a:xfrm>
              <a:off x="890600" y="3830767"/>
              <a:ext cx="407987" cy="107341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25" name="Rectangle 24"/>
            <p:cNvSpPr/>
            <p:nvPr/>
          </p:nvSpPr>
          <p:spPr bwMode="auto">
            <a:xfrm>
              <a:off x="1781174" y="3671048"/>
              <a:ext cx="407987" cy="123313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26" name="Rectangle 25"/>
            <p:cNvSpPr/>
            <p:nvPr/>
          </p:nvSpPr>
          <p:spPr bwMode="auto">
            <a:xfrm>
              <a:off x="2647949" y="3528172"/>
              <a:ext cx="407987" cy="1376013"/>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27" name="Rectangle 26"/>
            <p:cNvSpPr/>
            <p:nvPr/>
          </p:nvSpPr>
          <p:spPr bwMode="auto">
            <a:xfrm>
              <a:off x="3533774" y="3423398"/>
              <a:ext cx="407987" cy="148078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sz="1600" dirty="0">
                <a:cs typeface="+mn-cs"/>
              </a:endParaRPr>
            </a:p>
          </p:txBody>
        </p:sp>
        <p:sp>
          <p:nvSpPr>
            <p:cNvPr id="28" name="Rectangle 4"/>
            <p:cNvSpPr>
              <a:spLocks noChangeArrowheads="1"/>
            </p:cNvSpPr>
            <p:nvPr/>
          </p:nvSpPr>
          <p:spPr bwMode="auto">
            <a:xfrm>
              <a:off x="1719300" y="4958159"/>
              <a:ext cx="561976" cy="39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63</a:t>
              </a:r>
            </a:p>
          </p:txBody>
        </p:sp>
        <p:sp>
          <p:nvSpPr>
            <p:cNvPr id="29" name="Rectangle 4"/>
            <p:cNvSpPr>
              <a:spLocks noChangeArrowheads="1"/>
            </p:cNvSpPr>
            <p:nvPr/>
          </p:nvSpPr>
          <p:spPr bwMode="auto">
            <a:xfrm>
              <a:off x="2575761" y="4958159"/>
              <a:ext cx="561976" cy="39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64</a:t>
              </a:r>
            </a:p>
          </p:txBody>
        </p:sp>
        <p:sp>
          <p:nvSpPr>
            <p:cNvPr id="30" name="Rectangle 4"/>
            <p:cNvSpPr>
              <a:spLocks noChangeArrowheads="1"/>
            </p:cNvSpPr>
            <p:nvPr/>
          </p:nvSpPr>
          <p:spPr bwMode="auto">
            <a:xfrm>
              <a:off x="3446523" y="4958159"/>
              <a:ext cx="561976" cy="39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65</a:t>
              </a:r>
            </a:p>
          </p:txBody>
        </p:sp>
        <p:sp>
          <p:nvSpPr>
            <p:cNvPr id="31" name="Rectangle 14"/>
            <p:cNvSpPr>
              <a:spLocks noChangeArrowheads="1"/>
            </p:cNvSpPr>
            <p:nvPr/>
          </p:nvSpPr>
          <p:spPr bwMode="auto">
            <a:xfrm>
              <a:off x="1537534" y="3288929"/>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$1,500</a:t>
              </a:r>
            </a:p>
          </p:txBody>
        </p:sp>
        <p:sp>
          <p:nvSpPr>
            <p:cNvPr id="32" name="Rectangle 14"/>
            <p:cNvSpPr>
              <a:spLocks noChangeArrowheads="1"/>
            </p:cNvSpPr>
            <p:nvPr/>
          </p:nvSpPr>
          <p:spPr bwMode="auto">
            <a:xfrm>
              <a:off x="2411271" y="3153281"/>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$1,600</a:t>
              </a:r>
            </a:p>
          </p:txBody>
        </p:sp>
        <p:sp>
          <p:nvSpPr>
            <p:cNvPr id="33" name="Rectangle 14"/>
            <p:cNvSpPr>
              <a:spLocks noChangeArrowheads="1"/>
            </p:cNvSpPr>
            <p:nvPr/>
          </p:nvSpPr>
          <p:spPr bwMode="auto">
            <a:xfrm>
              <a:off x="3268127" y="3026457"/>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600" b="1" dirty="0">
                  <a:solidFill>
                    <a:srgbClr val="5D5D5D"/>
                  </a:solidFill>
                </a:rPr>
                <a:t>$1,733</a:t>
              </a:r>
            </a:p>
          </p:txBody>
        </p:sp>
      </p:grpSp>
      <p:sp>
        <p:nvSpPr>
          <p:cNvPr id="34" name="TextBox 33">
            <a:extLst>
              <a:ext uri="{FF2B5EF4-FFF2-40B4-BE49-F238E27FC236}">
                <a16:creationId xmlns:a16="http://schemas.microsoft.com/office/drawing/2014/main" id="{10F2EE4D-B415-4B36-9478-0801051948BB}"/>
              </a:ext>
            </a:extLst>
          </p:cNvPr>
          <p:cNvSpPr txBox="1"/>
          <p:nvPr/>
        </p:nvSpPr>
        <p:spPr>
          <a:xfrm>
            <a:off x="1681050" y="5091759"/>
            <a:ext cx="7338648" cy="646331"/>
          </a:xfrm>
          <a:prstGeom prst="rect">
            <a:avLst/>
          </a:prstGeom>
          <a:noFill/>
        </p:spPr>
        <p:txBody>
          <a:bodyPr wrap="square" rtlCol="0">
            <a:spAutoFit/>
          </a:bodyPr>
          <a:lstStyle/>
          <a:p>
            <a:r>
              <a:rPr lang="en-US" dirty="0"/>
              <a:t>These are hypothetical examples of mathematical principles based on Social Security Administration rules and are meant for illustrative purposes only. </a:t>
            </a:r>
          </a:p>
        </p:txBody>
      </p:sp>
    </p:spTree>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9025" y="708172"/>
            <a:ext cx="7024975" cy="5264703"/>
          </a:xfrm>
          <a:prstGeom prst="rect">
            <a:avLst/>
          </a:prstGeom>
        </p:spPr>
      </p:pic>
      <p:sp>
        <p:nvSpPr>
          <p:cNvPr id="4" name="Content Placeholder 2"/>
          <p:cNvSpPr>
            <a:spLocks noGrp="1"/>
          </p:cNvSpPr>
          <p:nvPr>
            <p:ph idx="1"/>
          </p:nvPr>
        </p:nvSpPr>
        <p:spPr>
          <a:xfrm>
            <a:off x="1693751" y="1562986"/>
            <a:ext cx="4824007" cy="4584660"/>
          </a:xfrm>
        </p:spPr>
        <p:txBody>
          <a:bodyPr>
            <a:noAutofit/>
          </a:bodyPr>
          <a:lstStyle/>
          <a:p>
            <a:pPr>
              <a:spcAft>
                <a:spcPts val="1200"/>
              </a:spcAft>
              <a:buNone/>
            </a:pPr>
            <a:r>
              <a:rPr lang="en-US" sz="2200" b="1" dirty="0">
                <a:solidFill>
                  <a:schemeClr val="accent6"/>
                </a:solidFill>
                <a:latin typeface="+mn-lt"/>
              </a:rPr>
              <a:t>Other things to think about:</a:t>
            </a:r>
          </a:p>
          <a:p>
            <a:r>
              <a:rPr lang="en-US" sz="2200" dirty="0">
                <a:latin typeface="+mn-lt"/>
              </a:rPr>
              <a:t>When you'll retire</a:t>
            </a:r>
          </a:p>
          <a:p>
            <a:r>
              <a:rPr lang="en-US" sz="2200" dirty="0">
                <a:latin typeface="+mn-lt"/>
              </a:rPr>
              <a:t>Retirement expenses</a:t>
            </a:r>
          </a:p>
          <a:p>
            <a:r>
              <a:rPr lang="en-US" sz="2200" dirty="0">
                <a:latin typeface="+mn-lt"/>
              </a:rPr>
              <a:t>Dealing with a shortfall</a:t>
            </a:r>
          </a:p>
          <a:p>
            <a:r>
              <a:rPr lang="en-US" sz="2200" dirty="0">
                <a:latin typeface="+mn-lt"/>
              </a:rPr>
              <a:t>Health-care expenses</a:t>
            </a:r>
          </a:p>
          <a:p>
            <a:r>
              <a:rPr lang="en-US" sz="2200" dirty="0">
                <a:latin typeface="+mn-lt"/>
              </a:rPr>
              <a:t>Longevity issues</a:t>
            </a:r>
          </a:p>
          <a:p>
            <a:r>
              <a:rPr lang="en-US" sz="2200" dirty="0">
                <a:latin typeface="+mn-lt"/>
              </a:rPr>
              <a:t>Distribution options, order to tap accounts, safe withdrawal rate</a:t>
            </a:r>
          </a:p>
          <a:p>
            <a:endParaRPr lang="en-US" sz="2200" dirty="0"/>
          </a:p>
        </p:txBody>
      </p:sp>
      <p:sp>
        <p:nvSpPr>
          <p:cNvPr id="6" name="Title 1"/>
          <p:cNvSpPr txBox="1">
            <a:spLocks/>
          </p:cNvSpPr>
          <p:nvPr/>
        </p:nvSpPr>
        <p:spPr>
          <a:xfrm>
            <a:off x="1693751" y="533401"/>
            <a:ext cx="5322068"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latin typeface="+mn-lt"/>
              </a:rPr>
              <a:t>4. Plan for Retirement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0" y="1499190"/>
            <a:ext cx="4095440" cy="4114800"/>
          </a:xfrm>
        </p:spPr>
        <p:txBody>
          <a:bodyPr>
            <a:noAutofit/>
          </a:bodyPr>
          <a:lstStyle/>
          <a:p>
            <a:r>
              <a:rPr lang="en-US" sz="2800" dirty="0">
                <a:latin typeface="+mn-lt"/>
              </a:rPr>
              <a:t>Life insurance</a:t>
            </a:r>
          </a:p>
          <a:p>
            <a:r>
              <a:rPr lang="en-US" sz="2800" dirty="0">
                <a:latin typeface="+mn-lt"/>
              </a:rPr>
              <a:t>Disability insurance</a:t>
            </a:r>
          </a:p>
          <a:p>
            <a:r>
              <a:rPr lang="en-US" sz="2800" dirty="0">
                <a:latin typeface="+mn-lt"/>
              </a:rPr>
              <a:t>Home and auto insurance</a:t>
            </a:r>
          </a:p>
          <a:p>
            <a:r>
              <a:rPr lang="en-US" sz="2800" dirty="0">
                <a:latin typeface="+mn-lt"/>
              </a:rPr>
              <a:t>Health insurance</a:t>
            </a:r>
            <a:endParaRPr lang="en-US" sz="2800" b="1" dirty="0">
              <a:latin typeface="+mn-lt"/>
            </a:endParaRPr>
          </a:p>
          <a:p>
            <a:r>
              <a:rPr lang="en-US" sz="2800" dirty="0">
                <a:latin typeface="+mn-lt"/>
              </a:rPr>
              <a:t>Long-term care insurance</a:t>
            </a:r>
          </a:p>
          <a:p>
            <a:r>
              <a:rPr lang="en-US" sz="2800" dirty="0">
                <a:latin typeface="+mn-lt"/>
              </a:rPr>
              <a:t>Trusts</a:t>
            </a:r>
          </a:p>
          <a:p>
            <a:r>
              <a:rPr lang="en-US" sz="2800" dirty="0">
                <a:latin typeface="+mn-lt"/>
              </a:rPr>
              <a:t>Business entities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169" y="1577920"/>
            <a:ext cx="3446822" cy="3229397"/>
          </a:xfrm>
          <a:prstGeom prst="rect">
            <a:avLst/>
          </a:prstGeom>
        </p:spPr>
      </p:pic>
      <p:sp>
        <p:nvSpPr>
          <p:cNvPr id="7" name="Title 1"/>
          <p:cNvSpPr txBox="1">
            <a:spLocks/>
          </p:cNvSpPr>
          <p:nvPr/>
        </p:nvSpPr>
        <p:spPr>
          <a:xfrm>
            <a:off x="1584250" y="533401"/>
            <a:ext cx="7293049"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5. Protect Your Income and Assets</a:t>
            </a:r>
            <a:endParaRPr lang="en-US" dirty="0">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31354" b="3743"/>
          <a:stretch/>
        </p:blipFill>
        <p:spPr>
          <a:xfrm>
            <a:off x="5107252" y="2083981"/>
            <a:ext cx="4036747" cy="3775401"/>
          </a:xfrm>
          <a:prstGeom prst="rect">
            <a:avLst/>
          </a:prstGeom>
        </p:spPr>
      </p:pic>
      <p:sp>
        <p:nvSpPr>
          <p:cNvPr id="2" name="Title 1"/>
          <p:cNvSpPr>
            <a:spLocks noGrp="1"/>
          </p:cNvSpPr>
          <p:nvPr>
            <p:ph type="ctrTitle"/>
          </p:nvPr>
        </p:nvSpPr>
        <p:spPr/>
        <p:txBody>
          <a:bodyPr>
            <a:noAutofit/>
          </a:bodyPr>
          <a:lstStyle/>
          <a:p>
            <a:r>
              <a:rPr lang="en-US" dirty="0">
                <a:latin typeface="+mn-lt"/>
              </a:rPr>
              <a:t>6. Create an Estate Plan</a:t>
            </a:r>
          </a:p>
        </p:txBody>
      </p:sp>
      <p:sp>
        <p:nvSpPr>
          <p:cNvPr id="5" name="Content Placeholder 2"/>
          <p:cNvSpPr txBox="1">
            <a:spLocks/>
          </p:cNvSpPr>
          <p:nvPr/>
        </p:nvSpPr>
        <p:spPr>
          <a:xfrm>
            <a:off x="1626780" y="1531088"/>
            <a:ext cx="4831169" cy="4545862"/>
          </a:xfrm>
          <a:prstGeom prst="rect">
            <a:avLst/>
          </a:prstGeom>
        </p:spPr>
        <p:txBody>
          <a:bodyPr vert="horz" lIns="91440" tIns="45720" rIns="91440" bIns="45720" rtlCol="0">
            <a:noAutofit/>
          </a:bodyPr>
          <a:lstStyle/>
          <a:p>
            <a:pPr lvl="0" indent="-514350">
              <a:spcBef>
                <a:spcPct val="20000"/>
              </a:spcBef>
              <a:defRPr/>
            </a:pPr>
            <a:r>
              <a:rPr lang="en-US" sz="2800" dirty="0">
                <a:solidFill>
                  <a:srgbClr val="5D5D5D"/>
                </a:solidFill>
              </a:rPr>
              <a:t>An</a:t>
            </a:r>
            <a:r>
              <a:rPr lang="en-US" sz="2400" dirty="0"/>
              <a:t> </a:t>
            </a:r>
            <a:r>
              <a:rPr lang="en-US" sz="3600" dirty="0">
                <a:solidFill>
                  <a:schemeClr val="accent6"/>
                </a:solidFill>
              </a:rPr>
              <a:t>estate plan </a:t>
            </a:r>
            <a:r>
              <a:rPr kumimoji="0" lang="en-US" sz="2800" i="0" u="none" strike="noStrike" kern="1200" cap="none" spc="0" normalizeH="0" baseline="0" noProof="0" dirty="0">
                <a:ln>
                  <a:noFill/>
                </a:ln>
                <a:solidFill>
                  <a:srgbClr val="5D5D5D"/>
                </a:solidFill>
                <a:effectLst/>
                <a:uLnTx/>
                <a:uFillTx/>
              </a:rPr>
              <a:t>is simply </a:t>
            </a:r>
            <a:r>
              <a:rPr lang="en-US" sz="2800" dirty="0">
                <a:solidFill>
                  <a:srgbClr val="5D5D5D"/>
                </a:solidFill>
              </a:rPr>
              <a:t>a</a:t>
            </a:r>
            <a:r>
              <a:rPr kumimoji="0" lang="en-US" sz="2800" i="0" u="none" strike="noStrike" kern="1200" cap="none" spc="0" normalizeH="0" baseline="0" noProof="0" dirty="0">
                <a:ln>
                  <a:noFill/>
                </a:ln>
                <a:solidFill>
                  <a:srgbClr val="5D5D5D"/>
                </a:solidFill>
                <a:effectLst/>
                <a:uLnTx/>
                <a:uFillTx/>
              </a:rPr>
              <a:t> </a:t>
            </a:r>
            <a:r>
              <a:rPr lang="en-US" sz="3600" noProof="0" dirty="0">
                <a:solidFill>
                  <a:schemeClr val="accent6"/>
                </a:solidFill>
              </a:rPr>
              <a:t>map</a:t>
            </a:r>
            <a:r>
              <a:rPr kumimoji="0" lang="en-US" sz="2400" i="0" u="none" strike="noStrike" kern="1200" cap="none" spc="0" normalizeH="0" noProof="0" dirty="0">
                <a:ln>
                  <a:noFill/>
                </a:ln>
                <a:effectLst/>
                <a:uLnTx/>
                <a:uFillTx/>
                <a:latin typeface="+mn-lt"/>
                <a:ea typeface="+mn-ea"/>
                <a:cs typeface="+mn-cs"/>
              </a:rPr>
              <a:t> </a:t>
            </a:r>
            <a:r>
              <a:rPr kumimoji="0" lang="en-US" sz="3000" i="0" u="none" strike="noStrike" kern="1200" cap="none" spc="0" normalizeH="0" noProof="0" dirty="0">
                <a:ln>
                  <a:noFill/>
                </a:ln>
                <a:solidFill>
                  <a:srgbClr val="5D5D5D"/>
                </a:solidFill>
                <a:effectLst/>
                <a:uLnTx/>
                <a:uFillTx/>
                <a:latin typeface="+mn-lt"/>
                <a:ea typeface="+mn-ea"/>
                <a:cs typeface="+mn-cs"/>
              </a:rPr>
              <a:t>that reflects the way you want </a:t>
            </a:r>
            <a:r>
              <a:rPr kumimoji="0" lang="en-US" sz="2800" i="0" u="none" strike="noStrike" kern="1200" cap="none" spc="0" normalizeH="0" noProof="0" dirty="0">
                <a:ln>
                  <a:noFill/>
                </a:ln>
                <a:solidFill>
                  <a:srgbClr val="5D5D5D"/>
                </a:solidFill>
                <a:effectLst/>
                <a:uLnTx/>
                <a:uFillTx/>
                <a:latin typeface="+mn-lt"/>
                <a:ea typeface="+mn-ea"/>
                <a:cs typeface="+mn-cs"/>
              </a:rPr>
              <a:t>your</a:t>
            </a:r>
            <a:r>
              <a:rPr kumimoji="0" lang="en-US" sz="2400" i="0" u="none" strike="noStrike" kern="1200" cap="none" spc="0" normalizeH="0" noProof="0" dirty="0">
                <a:ln>
                  <a:noFill/>
                </a:ln>
                <a:effectLst/>
                <a:uLnTx/>
                <a:uFillTx/>
                <a:latin typeface="+mn-lt"/>
                <a:ea typeface="+mn-ea"/>
                <a:cs typeface="+mn-cs"/>
              </a:rPr>
              <a:t> </a:t>
            </a:r>
            <a:r>
              <a:rPr lang="en-US" sz="3600" noProof="0" dirty="0">
                <a:solidFill>
                  <a:schemeClr val="accent6"/>
                </a:solidFill>
              </a:rPr>
              <a:t>personal and financial affairs </a:t>
            </a:r>
            <a:r>
              <a:rPr kumimoji="0" lang="en-US" sz="2800" i="0" u="none" strike="noStrike" kern="1200" cap="none" spc="0" normalizeH="0" noProof="0" dirty="0">
                <a:ln>
                  <a:noFill/>
                </a:ln>
                <a:solidFill>
                  <a:srgbClr val="5D5D5D"/>
                </a:solidFill>
                <a:effectLst/>
                <a:uLnTx/>
                <a:uFillTx/>
                <a:latin typeface="+mn-lt"/>
                <a:ea typeface="+mn-ea"/>
                <a:cs typeface="+mn-cs"/>
              </a:rPr>
              <a:t>to be handled in case of your incapacity or death</a:t>
            </a:r>
            <a:endParaRPr kumimoji="0" lang="en-US" sz="2800" i="0" u="none" strike="noStrike" kern="1200" cap="none" spc="0" normalizeH="0" baseline="0" noProof="0" dirty="0">
              <a:ln>
                <a:noFill/>
              </a:ln>
              <a:solidFill>
                <a:srgbClr val="5D5D5D"/>
              </a:solidFill>
              <a:effectLst/>
              <a:uLnTx/>
              <a:uFillTx/>
              <a:latin typeface="+mn-lt"/>
              <a:ea typeface="+mn-ea"/>
              <a:cs typeface="+mn-cs"/>
            </a:endParaRPr>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823041" y="1771650"/>
            <a:ext cx="16002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a:ln>
                  <a:noFill/>
                </a:ln>
                <a:solidFill>
                  <a:schemeClr val="accent6"/>
                </a:solidFill>
                <a:effectLst/>
                <a:uLnTx/>
                <a:uFillTx/>
                <a:latin typeface="+mn-lt"/>
                <a:ea typeface="+mn-ea"/>
                <a:cs typeface="+mn-cs"/>
              </a:rPr>
              <a:t>Incapacity</a:t>
            </a:r>
          </a:p>
        </p:txBody>
      </p:sp>
      <p:sp>
        <p:nvSpPr>
          <p:cNvPr id="7" name="Content Placeholder 2"/>
          <p:cNvSpPr txBox="1">
            <a:spLocks/>
          </p:cNvSpPr>
          <p:nvPr/>
        </p:nvSpPr>
        <p:spPr>
          <a:xfrm>
            <a:off x="5347291" y="1771650"/>
            <a:ext cx="13716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400" b="1" dirty="0">
                <a:solidFill>
                  <a:schemeClr val="accent6"/>
                </a:solidFill>
              </a:rPr>
              <a:t>Death</a:t>
            </a:r>
            <a:endParaRPr kumimoji="0" lang="en-US" sz="2400" b="1" i="0" u="none" strike="noStrike" kern="1200" cap="none" spc="0" normalizeH="0" baseline="0" noProof="0" dirty="0">
              <a:ln>
                <a:noFill/>
              </a:ln>
              <a:solidFill>
                <a:schemeClr val="accent6"/>
              </a:solidFill>
              <a:effectLst/>
              <a:uLnTx/>
              <a:uFillTx/>
            </a:endParaRPr>
          </a:p>
        </p:txBody>
      </p:sp>
      <p:sp>
        <p:nvSpPr>
          <p:cNvPr id="10" name="Content Placeholder 2"/>
          <p:cNvSpPr txBox="1">
            <a:spLocks/>
          </p:cNvSpPr>
          <p:nvPr/>
        </p:nvSpPr>
        <p:spPr>
          <a:xfrm>
            <a:off x="1708741" y="2362200"/>
            <a:ext cx="3429000" cy="2133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200" b="0" i="0" u="none" strike="noStrike" kern="1200" cap="none" spc="0" normalizeH="0" baseline="0" noProof="0" dirty="0">
                <a:ln>
                  <a:noFill/>
                </a:ln>
                <a:solidFill>
                  <a:srgbClr val="5D5D5D"/>
                </a:solidFill>
                <a:effectLst/>
                <a:uLnTx/>
                <a:uFillTx/>
              </a:rPr>
              <a:t>Living will</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200" dirty="0">
                <a:solidFill>
                  <a:srgbClr val="5D5D5D"/>
                </a:solidFill>
              </a:rPr>
              <a:t>Health-care proxy</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200" dirty="0">
                <a:solidFill>
                  <a:srgbClr val="5D5D5D"/>
                </a:solidFill>
              </a:rPr>
              <a:t>DNR order</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200" dirty="0">
                <a:solidFill>
                  <a:srgbClr val="5D5D5D"/>
                </a:solidFill>
              </a:rPr>
              <a:t>Power of attorney</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200" dirty="0">
                <a:solidFill>
                  <a:srgbClr val="5D5D5D"/>
                </a:solidFill>
              </a:rPr>
              <a:t>Living trust</a:t>
            </a:r>
            <a:endParaRPr kumimoji="0" lang="en-US" sz="2200" b="0" i="0" u="none" strike="noStrike" kern="1200" cap="none" spc="0" normalizeH="0" baseline="0" noProof="0" dirty="0">
              <a:ln>
                <a:noFill/>
              </a:ln>
              <a:solidFill>
                <a:srgbClr val="5D5D5D"/>
              </a:solidFill>
              <a:effectLst/>
              <a:uLnTx/>
              <a:uFillTx/>
            </a:endParaRPr>
          </a:p>
        </p:txBody>
      </p:sp>
      <p:sp>
        <p:nvSpPr>
          <p:cNvPr id="11" name="Content Placeholder 2"/>
          <p:cNvSpPr txBox="1">
            <a:spLocks/>
          </p:cNvSpPr>
          <p:nvPr/>
        </p:nvSpPr>
        <p:spPr>
          <a:xfrm>
            <a:off x="5232991" y="2362199"/>
            <a:ext cx="3825945" cy="368577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200" b="0" i="0" u="none" strike="noStrike" kern="1200" cap="none" spc="0" normalizeH="0" baseline="0" noProof="0" dirty="0">
                <a:ln>
                  <a:noFill/>
                </a:ln>
                <a:solidFill>
                  <a:srgbClr val="5D5D5D"/>
                </a:solidFill>
                <a:effectLst/>
                <a:uLnTx/>
                <a:uFillTx/>
              </a:rPr>
              <a:t>Will</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200" dirty="0">
                <a:solidFill>
                  <a:srgbClr val="5D5D5D"/>
                </a:solidFill>
              </a:rPr>
              <a:t>Testamentary trust</a:t>
            </a:r>
          </a:p>
          <a:p>
            <a:pPr marL="342900" lvl="0" indent="-342900" defTabSz="914400">
              <a:spcBef>
                <a:spcPct val="20000"/>
              </a:spcBef>
              <a:buClr>
                <a:srgbClr val="5D5D5D"/>
              </a:buClr>
              <a:buSzPct val="50000"/>
              <a:buFont typeface="Wingdings" panose="05000000000000000000" pitchFamily="2" charset="2"/>
              <a:buChar char="l"/>
              <a:defRPr/>
            </a:pPr>
            <a:r>
              <a:rPr lang="en-US" sz="2200" dirty="0">
                <a:solidFill>
                  <a:srgbClr val="5D5D5D"/>
                </a:solidFill>
              </a:rPr>
              <a:t>No will</a:t>
            </a:r>
            <a:r>
              <a:rPr lang="en-US" sz="2200" dirty="0"/>
              <a:t> ― </a:t>
            </a:r>
            <a:r>
              <a:rPr lang="en-US" sz="2200" dirty="0">
                <a:solidFill>
                  <a:srgbClr val="5D5D5D"/>
                </a:solidFill>
              </a:rPr>
              <a:t>intestacy laws</a:t>
            </a:r>
          </a:p>
          <a:p>
            <a:pPr marL="342900" lvl="0" indent="-342900" defTabSz="914400">
              <a:spcBef>
                <a:spcPct val="20000"/>
              </a:spcBef>
              <a:buClr>
                <a:srgbClr val="5D5D5D"/>
              </a:buClr>
              <a:buSzPct val="50000"/>
              <a:buFont typeface="Wingdings" panose="05000000000000000000" pitchFamily="2" charset="2"/>
              <a:buChar char="l"/>
              <a:defRPr/>
            </a:pPr>
            <a:r>
              <a:rPr lang="en-US" sz="2200" dirty="0">
                <a:solidFill>
                  <a:srgbClr val="5D5D5D"/>
                </a:solidFill>
              </a:rPr>
              <a:t>Will or no will</a:t>
            </a:r>
            <a:r>
              <a:rPr lang="en-US" sz="2200" dirty="0"/>
              <a:t> ― </a:t>
            </a:r>
            <a:r>
              <a:rPr lang="en-US" sz="2200" dirty="0">
                <a:solidFill>
                  <a:srgbClr val="5D5D5D"/>
                </a:solidFill>
              </a:rPr>
              <a:t>some </a:t>
            </a:r>
            <a:br>
              <a:rPr lang="en-US" sz="2200" dirty="0">
                <a:solidFill>
                  <a:srgbClr val="5D5D5D"/>
                </a:solidFill>
              </a:rPr>
            </a:br>
            <a:r>
              <a:rPr lang="en-US" sz="2200" dirty="0">
                <a:solidFill>
                  <a:srgbClr val="5D5D5D"/>
                </a:solidFill>
              </a:rPr>
              <a:t>property passes automatically </a:t>
            </a:r>
            <a:br>
              <a:rPr lang="en-US" sz="2200" dirty="0">
                <a:solidFill>
                  <a:srgbClr val="5D5D5D"/>
                </a:solidFill>
              </a:rPr>
            </a:br>
            <a:r>
              <a:rPr lang="en-US" sz="2200" dirty="0">
                <a:solidFill>
                  <a:srgbClr val="5D5D5D"/>
                </a:solidFill>
              </a:rPr>
              <a:t>(jointly owned property, property with designated beneficiary, trusts)</a:t>
            </a:r>
            <a:endParaRPr kumimoji="0" lang="en-US" sz="2200" b="0" i="0" u="none" strike="noStrike" kern="1200" cap="none" spc="0" normalizeH="0" baseline="0" noProof="0" dirty="0">
              <a:ln>
                <a:noFill/>
              </a:ln>
              <a:solidFill>
                <a:srgbClr val="5D5D5D"/>
              </a:solidFill>
              <a:effectLst/>
              <a:uLnTx/>
              <a:uFillTx/>
            </a:endParaRPr>
          </a:p>
        </p:txBody>
      </p:sp>
      <p:cxnSp>
        <p:nvCxnSpPr>
          <p:cNvPr id="12" name="Straight Connector 11"/>
          <p:cNvCxnSpPr/>
          <p:nvPr/>
        </p:nvCxnSpPr>
        <p:spPr>
          <a:xfrm>
            <a:off x="4770476" y="1693014"/>
            <a:ext cx="0" cy="3810000"/>
          </a:xfrm>
          <a:prstGeom prst="line">
            <a:avLst/>
          </a:prstGeom>
          <a:ln/>
        </p:spPr>
        <p:style>
          <a:lnRef idx="1">
            <a:schemeClr val="dk1"/>
          </a:lnRef>
          <a:fillRef idx="0">
            <a:schemeClr val="dk1"/>
          </a:fillRef>
          <a:effectRef idx="0">
            <a:schemeClr val="dk1"/>
          </a:effectRef>
          <a:fontRef idx="minor">
            <a:schemeClr val="tx1"/>
          </a:fontRef>
        </p:style>
      </p:cxnSp>
      <p:sp>
        <p:nvSpPr>
          <p:cNvPr id="15" name="Title 1"/>
          <p:cNvSpPr txBox="1">
            <a:spLocks/>
          </p:cNvSpPr>
          <p:nvPr/>
        </p:nvSpPr>
        <p:spPr>
          <a:xfrm>
            <a:off x="1786270" y="533401"/>
            <a:ext cx="6700505"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latin typeface="+mn-lt"/>
              </a:rPr>
              <a:t>6. Create an Estate Plan</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5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500"/>
                                        <p:tgtEl>
                                          <p:spTgt spid="1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animEffect transition="in" filter="fade">
                                      <p:cBhvr>
                                        <p:cTn id="42" dur="500"/>
                                        <p:tgtEl>
                                          <p:spTgt spid="11">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xEl>
                                              <p:pRg st="3" end="3"/>
                                            </p:txEl>
                                          </p:spTgt>
                                        </p:tgtEl>
                                        <p:attrNameLst>
                                          <p:attrName>style.visibility</p:attrName>
                                        </p:attrNameLst>
                                      </p:cBhvr>
                                      <p:to>
                                        <p:strVal val="visible"/>
                                      </p:to>
                                    </p:set>
                                    <p:animEffect transition="in" filter="fade">
                                      <p:cBhvr>
                                        <p:cTn id="4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584" y="2349795"/>
            <a:ext cx="5065416" cy="3621256"/>
          </a:xfrm>
          <a:prstGeom prst="rect">
            <a:avLst/>
          </a:prstGeom>
        </p:spPr>
      </p:pic>
      <p:sp>
        <p:nvSpPr>
          <p:cNvPr id="4" name="Content Placeholder 2"/>
          <p:cNvSpPr txBox="1">
            <a:spLocks/>
          </p:cNvSpPr>
          <p:nvPr/>
        </p:nvSpPr>
        <p:spPr>
          <a:xfrm>
            <a:off x="1630705" y="1828800"/>
            <a:ext cx="4895758" cy="414225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600" b="0" i="0" u="none" strike="noStrike" kern="1200" cap="none" spc="0" normalizeH="0" baseline="0" noProof="0" dirty="0">
                <a:ln>
                  <a:noFill/>
                </a:ln>
                <a:solidFill>
                  <a:srgbClr val="5D5D5D"/>
                </a:solidFill>
                <a:effectLst/>
                <a:uLnTx/>
                <a:uFillTx/>
              </a:rPr>
              <a:t>Job loss</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dirty="0">
                <a:solidFill>
                  <a:srgbClr val="5D5D5D"/>
                </a:solidFill>
              </a:rPr>
              <a:t>Unplanned pregnancy</a:t>
            </a:r>
            <a:endParaRPr kumimoji="0" lang="en-US" sz="2600" b="0" i="0" u="none" strike="noStrike" kern="1200" cap="none" spc="0" normalizeH="0" baseline="0" noProof="0" dirty="0">
              <a:ln>
                <a:noFill/>
              </a:ln>
              <a:solidFill>
                <a:srgbClr val="5D5D5D"/>
              </a:solidFill>
              <a:effectLst/>
              <a:uLnTx/>
              <a:uFillTx/>
            </a:endParaRP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noProof="0" dirty="0">
                <a:solidFill>
                  <a:srgbClr val="5D5D5D"/>
                </a:solidFill>
              </a:rPr>
              <a:t>Divorce</a:t>
            </a:r>
            <a:endParaRPr kumimoji="0" lang="en-US" sz="2600" b="0" i="0" u="none" strike="noStrike" kern="1200" cap="none" spc="0" normalizeH="0" baseline="0" noProof="0" dirty="0">
              <a:ln>
                <a:noFill/>
              </a:ln>
              <a:solidFill>
                <a:srgbClr val="5D5D5D"/>
              </a:solidFill>
              <a:effectLst/>
              <a:uLnTx/>
              <a:uFillTx/>
            </a:endParaRP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600" b="0" i="0" u="none" strike="noStrike" kern="1200" cap="none" spc="0" normalizeH="0" baseline="0" noProof="0" dirty="0">
                <a:ln>
                  <a:noFill/>
                </a:ln>
                <a:solidFill>
                  <a:srgbClr val="5D5D5D"/>
                </a:solidFill>
                <a:effectLst/>
                <a:uLnTx/>
                <a:uFillTx/>
              </a:rPr>
              <a:t>Illness</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dirty="0">
                <a:solidFill>
                  <a:srgbClr val="5D5D5D"/>
                </a:solidFill>
              </a:rPr>
              <a:t>Financial help for adult children</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dirty="0">
                <a:solidFill>
                  <a:srgbClr val="5D5D5D"/>
                </a:solidFill>
              </a:rPr>
              <a:t>Caring for aging parents</a:t>
            </a:r>
          </a:p>
          <a:p>
            <a:pPr marL="342900" marR="0" lvl="0" indent="-34290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600" b="0" i="0" u="none" strike="noStrike" kern="1200" cap="none" spc="0" normalizeH="0" baseline="0" noProof="0" dirty="0">
                <a:ln>
                  <a:noFill/>
                </a:ln>
                <a:solidFill>
                  <a:srgbClr val="5D5D5D"/>
                </a:solidFill>
                <a:effectLst/>
                <a:uLnTx/>
                <a:uFillTx/>
              </a:rPr>
              <a:t>Loss</a:t>
            </a:r>
            <a:r>
              <a:rPr kumimoji="0" lang="en-US" sz="2600" b="0" i="0" u="none" strike="noStrike" kern="1200" cap="none" spc="0" normalizeH="0" noProof="0" dirty="0">
                <a:ln>
                  <a:noFill/>
                </a:ln>
                <a:solidFill>
                  <a:srgbClr val="5D5D5D"/>
                </a:solidFill>
                <a:effectLst/>
                <a:uLnTx/>
                <a:uFillTx/>
              </a:rPr>
              <a:t> of a spouse</a:t>
            </a:r>
            <a:endParaRPr kumimoji="0" lang="en-US" sz="2600" b="0" i="0" u="none" strike="noStrike" kern="1200" cap="none" spc="0" normalizeH="0" baseline="0" noProof="0" dirty="0">
              <a:ln>
                <a:noFill/>
              </a:ln>
              <a:solidFill>
                <a:srgbClr val="5D5D5D"/>
              </a:solidFill>
              <a:effectLst/>
              <a:uLnTx/>
              <a:uFillTx/>
            </a:endParaRPr>
          </a:p>
        </p:txBody>
      </p:sp>
      <p:sp>
        <p:nvSpPr>
          <p:cNvPr id="7" name="Title 1"/>
          <p:cNvSpPr txBox="1">
            <a:spLocks/>
          </p:cNvSpPr>
          <p:nvPr/>
        </p:nvSpPr>
        <p:spPr>
          <a:xfrm>
            <a:off x="1711842" y="533401"/>
            <a:ext cx="6774933"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Overcoming Unexpected Obstacles</a:t>
            </a:r>
            <a:endParaRPr lang="en-US" dirty="0">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5000"/>
          <a:stretch/>
        </p:blipFill>
        <p:spPr>
          <a:xfrm>
            <a:off x="4198000" y="2505518"/>
            <a:ext cx="4946000" cy="3469979"/>
          </a:xfrm>
          <a:prstGeom prst="rect">
            <a:avLst/>
          </a:prstGeom>
        </p:spPr>
      </p:pic>
      <p:sp>
        <p:nvSpPr>
          <p:cNvPr id="2" name="Title 1"/>
          <p:cNvSpPr>
            <a:spLocks noGrp="1"/>
          </p:cNvSpPr>
          <p:nvPr>
            <p:ph type="title"/>
          </p:nvPr>
        </p:nvSpPr>
        <p:spPr/>
        <p:txBody>
          <a:bodyPr>
            <a:noAutofit/>
          </a:bodyPr>
          <a:lstStyle/>
          <a:p>
            <a:r>
              <a:rPr lang="en-US" sz="4000" dirty="0">
                <a:latin typeface="+mn-lt"/>
              </a:rPr>
              <a:t>Reasons for Optimism</a:t>
            </a:r>
          </a:p>
        </p:txBody>
      </p:sp>
      <p:sp>
        <p:nvSpPr>
          <p:cNvPr id="7" name="Content Placeholder 2"/>
          <p:cNvSpPr txBox="1">
            <a:spLocks/>
          </p:cNvSpPr>
          <p:nvPr/>
        </p:nvSpPr>
        <p:spPr>
          <a:xfrm>
            <a:off x="1566153" y="1589781"/>
            <a:ext cx="4946000" cy="3317366"/>
          </a:xfrm>
          <a:prstGeom prst="rect">
            <a:avLst/>
          </a:prstGeom>
        </p:spPr>
        <p:txBody>
          <a:bodyPr vert="horz" lIns="91440" tIns="45720" rIns="91440" bIns="45720" rtlCol="0">
            <a:noAutofit/>
          </a:bodyPr>
          <a:lstStyle/>
          <a:p>
            <a:pPr lvl="0">
              <a:spcBef>
                <a:spcPct val="20000"/>
              </a:spcBef>
              <a:defRPr/>
            </a:pPr>
            <a:r>
              <a:rPr kumimoji="0" lang="en-US" sz="2800" b="0" i="0" u="none" strike="noStrike" kern="1200" cap="none" spc="0" normalizeH="0" baseline="0" noProof="0" dirty="0">
                <a:ln>
                  <a:noFill/>
                </a:ln>
                <a:solidFill>
                  <a:srgbClr val="5D5D5D"/>
                </a:solidFill>
                <a:effectLst/>
                <a:uLnTx/>
                <a:uFillTx/>
                <a:latin typeface="+mn-lt"/>
                <a:ea typeface="+mn-ea"/>
                <a:cs typeface="+mn-cs"/>
              </a:rPr>
              <a:t>Women today</a:t>
            </a:r>
            <a:r>
              <a:rPr kumimoji="0" lang="en-US" sz="2800" b="0" i="0" u="none" strike="noStrike" kern="1200" cap="none" spc="0" normalizeH="0" noProof="0" dirty="0">
                <a:ln>
                  <a:noFill/>
                </a:ln>
                <a:solidFill>
                  <a:srgbClr val="5D5D5D"/>
                </a:solidFill>
                <a:effectLst/>
                <a:uLnTx/>
                <a:uFillTx/>
                <a:latin typeface="+mn-lt"/>
                <a:ea typeface="+mn-ea"/>
                <a:cs typeface="+mn-cs"/>
              </a:rPr>
              <a:t> </a:t>
            </a:r>
            <a:r>
              <a:rPr kumimoji="0" lang="en-US" sz="2800" b="0" i="0" u="none" strike="noStrike" kern="1200" cap="none" spc="0" normalizeH="0" baseline="0" noProof="0" dirty="0">
                <a:ln>
                  <a:noFill/>
                </a:ln>
                <a:solidFill>
                  <a:srgbClr val="5D5D5D"/>
                </a:solidFill>
                <a:effectLst/>
                <a:uLnTx/>
                <a:uFillTx/>
                <a:latin typeface="+mn-lt"/>
                <a:ea typeface="+mn-ea"/>
                <a:cs typeface="+mn-cs"/>
              </a:rPr>
              <a:t>have never been</a:t>
            </a:r>
            <a:r>
              <a:rPr kumimoji="0" lang="en-US" sz="2800" b="0" i="0" u="none" strike="noStrike" kern="1200" cap="none" spc="0" normalizeH="0" noProof="0" dirty="0">
                <a:ln>
                  <a:noFill/>
                </a:ln>
                <a:solidFill>
                  <a:srgbClr val="5D5D5D"/>
                </a:solidFill>
                <a:effectLst/>
                <a:uLnTx/>
                <a:uFillTx/>
                <a:latin typeface="+mn-lt"/>
                <a:ea typeface="+mn-ea"/>
                <a:cs typeface="+mn-cs"/>
              </a:rPr>
              <a:t> </a:t>
            </a:r>
            <a:r>
              <a:rPr kumimoji="0" lang="en-US" sz="2800" b="0" i="0" u="none" strike="noStrike" kern="1200" cap="none" spc="0" normalizeH="0" baseline="0" noProof="0" dirty="0">
                <a:ln>
                  <a:noFill/>
                </a:ln>
                <a:solidFill>
                  <a:srgbClr val="5D5D5D"/>
                </a:solidFill>
                <a:effectLst/>
                <a:uLnTx/>
                <a:uFillTx/>
                <a:latin typeface="+mn-lt"/>
                <a:ea typeface="+mn-ea"/>
                <a:cs typeface="+mn-cs"/>
              </a:rPr>
              <a:t>in a </a:t>
            </a:r>
            <a:r>
              <a:rPr lang="en-US" sz="3600" noProof="0" dirty="0">
                <a:solidFill>
                  <a:schemeClr val="accent6"/>
                </a:solidFill>
              </a:rPr>
              <a:t>better </a:t>
            </a:r>
            <a:r>
              <a:rPr lang="en-US" sz="3600" dirty="0">
                <a:solidFill>
                  <a:schemeClr val="accent6"/>
                </a:solidFill>
              </a:rPr>
              <a:t>position </a:t>
            </a:r>
            <a:r>
              <a:rPr lang="en-US" sz="2800" dirty="0">
                <a:solidFill>
                  <a:srgbClr val="5D5D5D"/>
                </a:solidFill>
              </a:rPr>
              <a:t>to</a:t>
            </a:r>
            <a:r>
              <a:rPr lang="en-US" sz="3600" b="1" dirty="0">
                <a:solidFill>
                  <a:schemeClr val="tx2"/>
                </a:solidFill>
              </a:rPr>
              <a:t> </a:t>
            </a:r>
            <a:r>
              <a:rPr lang="en-US" sz="3600" dirty="0">
                <a:solidFill>
                  <a:schemeClr val="tx2"/>
                </a:solidFill>
              </a:rPr>
              <a:t> </a:t>
            </a:r>
            <a:br>
              <a:rPr lang="en-US" sz="3600" dirty="0">
                <a:solidFill>
                  <a:schemeClr val="tx2"/>
                </a:solidFill>
              </a:rPr>
            </a:br>
            <a:r>
              <a:rPr lang="en-US" sz="3600" dirty="0">
                <a:solidFill>
                  <a:schemeClr val="accent6"/>
                </a:solidFill>
              </a:rPr>
              <a:t>achieve fin</a:t>
            </a:r>
            <a:r>
              <a:rPr kumimoji="0" lang="en-US" sz="3600" i="0" u="none" strike="noStrike" kern="1200" cap="none" spc="0" normalizeH="0" noProof="0" dirty="0">
                <a:ln>
                  <a:noFill/>
                </a:ln>
                <a:solidFill>
                  <a:schemeClr val="accent6"/>
                </a:solidFill>
                <a:effectLst/>
                <a:uLnTx/>
                <a:uFillTx/>
              </a:rPr>
              <a:t>ancial</a:t>
            </a:r>
            <a:r>
              <a:rPr lang="en-US" sz="3600" dirty="0">
                <a:solidFill>
                  <a:schemeClr val="accent6"/>
                </a:solidFill>
              </a:rPr>
              <a:t> </a:t>
            </a:r>
            <a:r>
              <a:rPr kumimoji="0" lang="en-US" sz="3600" i="0" u="none" strike="noStrike" kern="1200" cap="none" spc="0" normalizeH="0" noProof="0" dirty="0">
                <a:ln>
                  <a:noFill/>
                </a:ln>
                <a:solidFill>
                  <a:schemeClr val="accent6"/>
                </a:solidFill>
                <a:effectLst/>
                <a:uLnTx/>
                <a:uFillTx/>
              </a:rPr>
              <a:t>security </a:t>
            </a:r>
            <a:br>
              <a:rPr kumimoji="0" lang="en-US" sz="4000" b="1" i="0" u="none" strike="noStrike" kern="1200" cap="none" spc="0" normalizeH="0" noProof="0" dirty="0">
                <a:ln>
                  <a:noFill/>
                </a:ln>
                <a:solidFill>
                  <a:schemeClr val="tx1"/>
                </a:solidFill>
                <a:effectLst/>
                <a:uLnTx/>
                <a:uFillTx/>
                <a:latin typeface="+mn-lt"/>
                <a:ea typeface="+mn-ea"/>
                <a:cs typeface="+mn-cs"/>
              </a:rPr>
            </a:b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879" y="2296633"/>
            <a:ext cx="5525121" cy="3689498"/>
          </a:xfrm>
          <a:prstGeom prst="rect">
            <a:avLst/>
          </a:prstGeom>
        </p:spPr>
      </p:pic>
      <p:sp>
        <p:nvSpPr>
          <p:cNvPr id="5" name="Title 1"/>
          <p:cNvSpPr txBox="1">
            <a:spLocks/>
          </p:cNvSpPr>
          <p:nvPr/>
        </p:nvSpPr>
        <p:spPr>
          <a:xfrm>
            <a:off x="1679944" y="781050"/>
            <a:ext cx="7368806" cy="6350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What Financial Course Will You Chart?</a:t>
            </a:r>
            <a:endParaRPr lang="en-US" dirty="0">
              <a:latin typeface="+mn-lt"/>
            </a:endParaRPr>
          </a:p>
        </p:txBody>
      </p:sp>
      <p:sp>
        <p:nvSpPr>
          <p:cNvPr id="6" name="Content Placeholder 2"/>
          <p:cNvSpPr txBox="1">
            <a:spLocks/>
          </p:cNvSpPr>
          <p:nvPr/>
        </p:nvSpPr>
        <p:spPr>
          <a:xfrm>
            <a:off x="1802569" y="2019729"/>
            <a:ext cx="5856860" cy="4243306"/>
          </a:xfrm>
          <a:prstGeom prst="rect">
            <a:avLst/>
          </a:prstGeom>
        </p:spPr>
        <p:txBody>
          <a:bodyPr vert="horz" lIns="91440" tIns="45720" rIns="91440" bIns="45720" rtlCol="0">
            <a:noAutofit/>
          </a:bodyPr>
          <a:lstStyle/>
          <a:p>
            <a:pPr lvl="0" indent="-514350">
              <a:defRPr/>
            </a:pPr>
            <a:r>
              <a:rPr lang="en-US" sz="2800" dirty="0">
                <a:solidFill>
                  <a:srgbClr val="5D5D5D"/>
                </a:solidFill>
              </a:rPr>
              <a:t>It’s all about</a:t>
            </a:r>
            <a:r>
              <a:rPr lang="en-US" sz="2400" dirty="0"/>
              <a:t> </a:t>
            </a:r>
            <a:r>
              <a:rPr lang="en-US" sz="3600" dirty="0">
                <a:solidFill>
                  <a:schemeClr val="accent6"/>
                </a:solidFill>
              </a:rPr>
              <a:t>you</a:t>
            </a:r>
            <a:r>
              <a:rPr lang="en-US" sz="2800" dirty="0">
                <a:solidFill>
                  <a:srgbClr val="5D5D5D"/>
                </a:solidFill>
              </a:rPr>
              <a:t>.</a:t>
            </a:r>
          </a:p>
          <a:p>
            <a:pPr indent="-514350">
              <a:defRPr/>
            </a:pPr>
            <a:r>
              <a:rPr lang="en-US" sz="2800" dirty="0">
                <a:solidFill>
                  <a:srgbClr val="5D5D5D"/>
                </a:solidFill>
              </a:rPr>
              <a:t>Your </a:t>
            </a:r>
            <a:r>
              <a:rPr lang="en-US" sz="3600" dirty="0">
                <a:solidFill>
                  <a:schemeClr val="accent6"/>
                </a:solidFill>
              </a:rPr>
              <a:t>goals</a:t>
            </a:r>
            <a:r>
              <a:rPr lang="en-US" sz="2800" dirty="0">
                <a:solidFill>
                  <a:srgbClr val="5D5D5D"/>
                </a:solidFill>
              </a:rPr>
              <a:t>.</a:t>
            </a:r>
          </a:p>
          <a:p>
            <a:pPr indent="-514350">
              <a:defRPr/>
            </a:pPr>
            <a:r>
              <a:rPr lang="en-US" sz="2800" dirty="0">
                <a:solidFill>
                  <a:srgbClr val="5D5D5D"/>
                </a:solidFill>
              </a:rPr>
              <a:t>Your </a:t>
            </a:r>
            <a:r>
              <a:rPr lang="en-US" sz="3600" dirty="0">
                <a:solidFill>
                  <a:schemeClr val="accent6"/>
                </a:solidFill>
              </a:rPr>
              <a:t>dreams</a:t>
            </a:r>
            <a:r>
              <a:rPr lang="en-US" sz="2800" dirty="0">
                <a:solidFill>
                  <a:srgbClr val="5D5D5D"/>
                </a:solidFill>
              </a:rPr>
              <a:t>.</a:t>
            </a:r>
          </a:p>
          <a:p>
            <a:pPr indent="-514350">
              <a:defRPr/>
            </a:pPr>
            <a:r>
              <a:rPr lang="en-US" sz="2800" dirty="0">
                <a:solidFill>
                  <a:srgbClr val="5D5D5D"/>
                </a:solidFill>
              </a:rPr>
              <a:t>Your </a:t>
            </a:r>
            <a:r>
              <a:rPr lang="en-US" sz="3600" dirty="0">
                <a:solidFill>
                  <a:schemeClr val="accent6"/>
                </a:solidFill>
              </a:rPr>
              <a:t>security</a:t>
            </a:r>
            <a:r>
              <a:rPr lang="en-US" sz="2800" dirty="0">
                <a:solidFill>
                  <a:srgbClr val="5D5D5D"/>
                </a:solidFill>
              </a:rPr>
              <a:t>.</a:t>
            </a:r>
          </a:p>
          <a:p>
            <a:pPr indent="-514350">
              <a:defRPr/>
            </a:pPr>
            <a:endParaRPr lang="en-US" sz="2800" dirty="0">
              <a:solidFill>
                <a:srgbClr val="5D5D5D"/>
              </a:solidFill>
            </a:endParaRPr>
          </a:p>
        </p:txBody>
      </p:sp>
    </p:spTree>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205" y="1081940"/>
            <a:ext cx="6921795" cy="4882924"/>
          </a:xfrm>
          <a:prstGeom prst="rect">
            <a:avLst/>
          </a:prstGeom>
        </p:spPr>
      </p:pic>
      <p:sp>
        <p:nvSpPr>
          <p:cNvPr id="2" name="Title 1"/>
          <p:cNvSpPr>
            <a:spLocks noGrp="1"/>
          </p:cNvSpPr>
          <p:nvPr>
            <p:ph type="title"/>
          </p:nvPr>
        </p:nvSpPr>
        <p:spPr/>
        <p:txBody>
          <a:bodyPr>
            <a:noAutofit/>
          </a:bodyPr>
          <a:lstStyle/>
          <a:p>
            <a:r>
              <a:rPr lang="en-US" sz="5400" dirty="0">
                <a:latin typeface="+mn-lt"/>
              </a:rPr>
              <a:t>Thank You</a:t>
            </a:r>
          </a:p>
        </p:txBody>
      </p:sp>
    </p:spTree>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49166" lnSpcReduction="20000"/>
          </a:bodyPr>
          <a:lstStyle/>
          <a:p>
            <a:pPr marL="0" indent="0">
              <a:buNone/>
            </a:pPr>
            <a:r>
              <a:t>IMPORTANT DISCLOSURES
Broadridge Investor Communication Solutions, Inc. does not provide investment, tax, or legal advice. The information presented here is not specific to any individual's personal circumstances.
To the extent that this material concerns tax matters, it is not intended or written to be used, and cannot be used, by a taxpayer for the purpose of avoiding penalties that may be imposed by law.  Each taxpayer should seek independent advice from a tax professional based on his or her individual circumstances.
These materials are provided for general information and educational purposes based upon publicly available information from sources believed to be reliable—we cannot assure the accuracy or completeness of these materials.  The information in these materials may change at any time and without notice.
Securities and investment advice offered through Investment Planners, Inc. (Member FINRA/SIPC) and IPI Wealth Management, Inc., 226 W. Eldorado Street, Decatur, IL 62522. 217-425-6340.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7618" y="416778"/>
            <a:ext cx="3296382" cy="5505450"/>
          </a:xfrm>
          <a:prstGeom prst="rect">
            <a:avLst/>
          </a:prstGeom>
        </p:spPr>
      </p:pic>
      <p:sp>
        <p:nvSpPr>
          <p:cNvPr id="2" name="Title 1"/>
          <p:cNvSpPr>
            <a:spLocks noGrp="1"/>
          </p:cNvSpPr>
          <p:nvPr>
            <p:ph type="title"/>
          </p:nvPr>
        </p:nvSpPr>
        <p:spPr/>
        <p:txBody>
          <a:bodyPr>
            <a:noAutofit/>
          </a:bodyPr>
          <a:lstStyle/>
          <a:p>
            <a:r>
              <a:rPr lang="en-US" dirty="0">
                <a:latin typeface="+mn-lt"/>
              </a:rPr>
              <a:t>Women’s Economic Clout</a:t>
            </a:r>
            <a:endParaRPr lang="en-US" sz="4000" dirty="0">
              <a:latin typeface="+mn-lt"/>
            </a:endParaRPr>
          </a:p>
        </p:txBody>
      </p:sp>
      <p:sp>
        <p:nvSpPr>
          <p:cNvPr id="8" name="Content Placeholder 2"/>
          <p:cNvSpPr txBox="1">
            <a:spLocks/>
          </p:cNvSpPr>
          <p:nvPr/>
        </p:nvSpPr>
        <p:spPr>
          <a:xfrm>
            <a:off x="1566153" y="1601892"/>
            <a:ext cx="5451335" cy="3069483"/>
          </a:xfrm>
          <a:prstGeom prst="rect">
            <a:avLst/>
          </a:prstGeom>
        </p:spPr>
        <p:txBody>
          <a:bodyPr vert="horz" lIns="91440" tIns="45720" rIns="91440" bIns="45720" rtlCol="0">
            <a:noAutofit/>
          </a:bodyPr>
          <a:lstStyle/>
          <a:p>
            <a:pPr marL="287338" marR="0" lvl="0" indent="-287338"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200" b="0" i="0" u="none" strike="noStrike" kern="1200" cap="none" spc="0" normalizeH="0" baseline="0" noProof="0" dirty="0">
                <a:ln>
                  <a:noFill/>
                </a:ln>
                <a:solidFill>
                  <a:srgbClr val="5D5D5D"/>
                </a:solidFill>
                <a:effectLst/>
                <a:uLnTx/>
                <a:uFillTx/>
              </a:rPr>
              <a:t>Women make up almost half the workforce </a:t>
            </a:r>
          </a:p>
          <a:p>
            <a:pPr marL="287338" marR="0" lvl="0" indent="-287338"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200" dirty="0">
                <a:solidFill>
                  <a:srgbClr val="5D5D5D"/>
                </a:solidFill>
              </a:rPr>
              <a:t>Women account for more than half of all workers in management, professional, and related occupations </a:t>
            </a:r>
            <a:endParaRPr kumimoji="0" lang="en-US" sz="2200" b="0" i="0" u="none" strike="noStrike" kern="1200" cap="none" spc="0" normalizeH="0" baseline="0" noProof="0" dirty="0">
              <a:ln>
                <a:noFill/>
              </a:ln>
              <a:solidFill>
                <a:srgbClr val="5D5D5D"/>
              </a:solidFill>
              <a:effectLst/>
              <a:uLnTx/>
              <a:uFillTx/>
            </a:endParaRPr>
          </a:p>
          <a:p>
            <a:pPr marL="287338" marR="0" lvl="0" indent="-287338"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200" dirty="0">
                <a:solidFill>
                  <a:srgbClr val="5D5D5D"/>
                </a:solidFill>
              </a:rPr>
              <a:t>Women own millions of businesses  </a:t>
            </a:r>
            <a:endParaRPr kumimoji="0" lang="en-US" sz="2200" b="0" i="0" u="none" strike="noStrike" kern="1200" cap="none" spc="0" normalizeH="0" baseline="0" noProof="0" dirty="0">
              <a:ln>
                <a:noFill/>
              </a:ln>
              <a:solidFill>
                <a:srgbClr val="5D5D5D"/>
              </a:solidFill>
              <a:effectLst/>
              <a:uLnTx/>
              <a:uFillTx/>
            </a:endParaRPr>
          </a:p>
          <a:p>
            <a:pPr marL="287338" marR="0" lvl="0" indent="-287338"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200" b="0" i="0" u="none" strike="noStrike" kern="1200" cap="none" spc="0" normalizeH="0" baseline="0" noProof="0" dirty="0">
                <a:ln>
                  <a:noFill/>
                </a:ln>
                <a:solidFill>
                  <a:srgbClr val="5D5D5D"/>
                </a:solidFill>
                <a:effectLst/>
                <a:uLnTx/>
                <a:uFillTx/>
              </a:rPr>
              <a:t>Women earn the majority of all bachelor's, master's, and doctoral degrees</a:t>
            </a:r>
          </a:p>
          <a:p>
            <a:pPr marL="287338" marR="0" lvl="0" indent="-287338"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endParaRPr kumimoji="0" lang="en-US" sz="2200" b="0" i="0" u="none" strike="noStrike" kern="1200" cap="none" spc="0" normalizeH="0" baseline="0" noProof="0" dirty="0">
              <a:ln>
                <a:noFill/>
              </a:ln>
              <a:solidFill>
                <a:srgbClr val="5D5D5D"/>
              </a:solidFill>
              <a:effectLst/>
              <a:uLnTx/>
              <a:uFillTx/>
            </a:endParaRPr>
          </a:p>
        </p:txBody>
      </p:sp>
      <p:sp>
        <p:nvSpPr>
          <p:cNvPr id="9" name="TextBox 8"/>
          <p:cNvSpPr txBox="1"/>
          <p:nvPr/>
        </p:nvSpPr>
        <p:spPr>
          <a:xfrm>
            <a:off x="1566153" y="4881303"/>
            <a:ext cx="5302480" cy="830997"/>
          </a:xfrm>
          <a:prstGeom prst="rect">
            <a:avLst/>
          </a:prstGeom>
          <a:noFill/>
        </p:spPr>
        <p:txBody>
          <a:bodyPr wrap="square" rtlCol="0">
            <a:spAutoFit/>
          </a:bodyPr>
          <a:lstStyle/>
          <a:p>
            <a:r>
              <a:rPr lang="en-US" sz="1200" dirty="0">
                <a:solidFill>
                  <a:srgbClr val="5D5D5D"/>
                </a:solidFill>
                <a:latin typeface="Calibri" panose="020F0502020204030204" pitchFamily="34" charset="0"/>
              </a:rPr>
              <a:t>Sources: U.S. Bureau of Labor Statistics, Table 3, Current Population Survey, 2019; U.S. Bureau of Labor Statistics, Table 11, Current Population Survey, 2019; </a:t>
            </a:r>
            <a:br>
              <a:rPr lang="en-US" sz="1200" dirty="0">
                <a:solidFill>
                  <a:srgbClr val="5D5D5D"/>
                </a:solidFill>
                <a:latin typeface="Calibri" panose="020F0502020204030204" pitchFamily="34" charset="0"/>
              </a:rPr>
            </a:br>
            <a:r>
              <a:rPr lang="en-US" sz="1200" dirty="0">
                <a:solidFill>
                  <a:srgbClr val="5D5D5D"/>
                </a:solidFill>
                <a:latin typeface="Calibri" panose="020F0502020204030204" pitchFamily="34" charset="0"/>
              </a:rPr>
              <a:t>National Association of Women Business Owners, 2018; National Center for Education Statistics, Table 318.30, Digest of Education Statistics, 2018</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709236"/>
            <a:ext cx="6400800" cy="4267200"/>
          </a:xfrm>
          <a:prstGeom prst="rect">
            <a:avLst/>
          </a:prstGeom>
        </p:spPr>
      </p:pic>
      <p:sp>
        <p:nvSpPr>
          <p:cNvPr id="7" name="Content Placeholder 2"/>
          <p:cNvSpPr txBox="1">
            <a:spLocks/>
          </p:cNvSpPr>
          <p:nvPr/>
        </p:nvSpPr>
        <p:spPr>
          <a:xfrm>
            <a:off x="1529812" y="2143125"/>
            <a:ext cx="5060824" cy="2571750"/>
          </a:xfrm>
          <a:prstGeom prst="rect">
            <a:avLst/>
          </a:prstGeom>
        </p:spPr>
        <p:txBody>
          <a:bodyPr vert="horz" lIns="91440" tIns="45720" rIns="91440" bIns="45720" rtlCol="0">
            <a:normAutofit/>
          </a:bodyPr>
          <a:lstStyle/>
          <a:p>
            <a:pPr lvl="0">
              <a:spcBef>
                <a:spcPct val="20000"/>
              </a:spcBef>
              <a:defRPr/>
            </a:pPr>
            <a:r>
              <a:rPr kumimoji="0" lang="en-US" sz="3600" i="0" u="none" strike="noStrike" kern="1200" cap="none" spc="0" normalizeH="0" baseline="0" noProof="0" dirty="0">
                <a:ln>
                  <a:noFill/>
                </a:ln>
                <a:solidFill>
                  <a:schemeClr val="accent6"/>
                </a:solidFill>
                <a:effectLst/>
                <a:uLnTx/>
                <a:uFillTx/>
                <a:latin typeface="+mn-lt"/>
                <a:ea typeface="+mn-ea"/>
                <a:cs typeface="+mn-cs"/>
              </a:rPr>
              <a:t>Women</a:t>
            </a:r>
            <a:r>
              <a:rPr kumimoji="0" lang="en-US" sz="3200" b="0" i="0" u="none" strike="noStrike" kern="1200" cap="none" spc="0" normalizeH="0" baseline="0" noProof="0" dirty="0">
                <a:ln>
                  <a:noFill/>
                </a:ln>
                <a:solidFill>
                  <a:srgbClr val="727CA3"/>
                </a:solidFill>
                <a:effectLst/>
                <a:uLnTx/>
                <a:uFillTx/>
                <a:latin typeface="+mn-lt"/>
                <a:ea typeface="+mn-ea"/>
                <a:cs typeface="+mn-cs"/>
              </a:rPr>
              <a:t> </a:t>
            </a:r>
            <a:r>
              <a:rPr kumimoji="0" lang="en-US" sz="2800" b="0" i="0" u="none" strike="noStrike" kern="1200" cap="none" spc="0" normalizeH="0" baseline="0" noProof="0" dirty="0">
                <a:ln>
                  <a:noFill/>
                </a:ln>
                <a:solidFill>
                  <a:srgbClr val="5D5D5D"/>
                </a:solidFill>
                <a:effectLst/>
                <a:uLnTx/>
                <a:uFillTx/>
                <a:latin typeface="+mn-lt"/>
                <a:ea typeface="+mn-ea"/>
                <a:cs typeface="+mn-cs"/>
              </a:rPr>
              <a:t>often face financial</a:t>
            </a:r>
            <a:r>
              <a:rPr kumimoji="0" lang="en-US" sz="2800" b="0" i="0" u="none" strike="noStrike" kern="1200" cap="none" spc="0" normalizeH="0" noProof="0" dirty="0">
                <a:ln>
                  <a:noFill/>
                </a:ln>
                <a:solidFill>
                  <a:srgbClr val="5D5D5D"/>
                </a:solidFill>
                <a:effectLst/>
                <a:uLnTx/>
                <a:uFillTx/>
                <a:latin typeface="+mn-lt"/>
                <a:ea typeface="+mn-ea"/>
                <a:cs typeface="+mn-cs"/>
              </a:rPr>
              <a:t> </a:t>
            </a:r>
            <a:r>
              <a:rPr kumimoji="0" lang="en-US" sz="3600" i="0" u="none" strike="noStrike" kern="1200" cap="none" spc="0" normalizeH="0" baseline="0" noProof="0" dirty="0">
                <a:ln>
                  <a:noFill/>
                </a:ln>
                <a:solidFill>
                  <a:schemeClr val="accent6"/>
                </a:solidFill>
                <a:effectLst/>
                <a:uLnTx/>
                <a:uFillTx/>
                <a:latin typeface="+mn-lt"/>
                <a:ea typeface="+mn-ea"/>
                <a:cs typeface="+mn-cs"/>
              </a:rPr>
              <a:t>challenges</a:t>
            </a:r>
            <a:r>
              <a:rPr kumimoji="0" lang="en-US" sz="3200" b="0" i="0" u="none" strike="noStrike" kern="1200" cap="none" spc="0" normalizeH="0" baseline="0" noProof="0" dirty="0">
                <a:ln>
                  <a:noFill/>
                </a:ln>
                <a:solidFill>
                  <a:srgbClr val="727CA3"/>
                </a:solidFill>
                <a:effectLst/>
                <a:uLnTx/>
                <a:uFillTx/>
                <a:latin typeface="+mn-lt"/>
                <a:ea typeface="+mn-ea"/>
                <a:cs typeface="+mn-cs"/>
              </a:rPr>
              <a:t> </a:t>
            </a:r>
            <a:r>
              <a:rPr kumimoji="0" lang="en-US" sz="2800" b="0" i="0" u="none" strike="noStrike" kern="1200" cap="none" spc="0" normalizeH="0" baseline="0" noProof="0" dirty="0">
                <a:ln>
                  <a:noFill/>
                </a:ln>
                <a:solidFill>
                  <a:srgbClr val="5D5D5D"/>
                </a:solidFill>
                <a:effectLst/>
                <a:uLnTx/>
                <a:uFillTx/>
              </a:rPr>
              <a:t>that</a:t>
            </a:r>
            <a:r>
              <a:rPr kumimoji="0" lang="en-US" sz="2800" b="0" i="0" u="none" strike="noStrike" kern="1200" cap="none" spc="0" normalizeH="0" noProof="0" dirty="0">
                <a:ln>
                  <a:noFill/>
                </a:ln>
                <a:solidFill>
                  <a:srgbClr val="5D5D5D"/>
                </a:solidFill>
                <a:effectLst/>
                <a:uLnTx/>
                <a:uFillTx/>
              </a:rPr>
              <a:t> their male</a:t>
            </a:r>
            <a:r>
              <a:rPr lang="en-US" sz="2800" dirty="0">
                <a:solidFill>
                  <a:srgbClr val="5D5D5D"/>
                </a:solidFill>
              </a:rPr>
              <a:t> counterparts don't</a:t>
            </a:r>
            <a:endParaRPr kumimoji="0" lang="en-US" sz="2800" b="0" i="0" u="none" strike="noStrike" kern="1200" cap="none" spc="0" normalizeH="0" baseline="0" noProof="0" dirty="0">
              <a:ln>
                <a:noFill/>
              </a:ln>
              <a:solidFill>
                <a:srgbClr val="5D5D5D"/>
              </a:solidFill>
              <a:effectLst/>
              <a:uLnTx/>
              <a:uFillTx/>
            </a:endParaRPr>
          </a:p>
        </p:txBody>
      </p:sp>
      <p:sp>
        <p:nvSpPr>
          <p:cNvPr id="5" name="Title 1"/>
          <p:cNvSpPr txBox="1">
            <a:spLocks/>
          </p:cNvSpPr>
          <p:nvPr/>
        </p:nvSpPr>
        <p:spPr>
          <a:xfrm>
            <a:off x="1529812" y="831892"/>
            <a:ext cx="6764867" cy="6604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Potential Financial Challenges</a:t>
            </a:r>
            <a:endParaRPr lang="en-US" dirty="0">
              <a:latin typeface="+mn-lt"/>
            </a:endParaRP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3870" y="2274017"/>
            <a:ext cx="3700130" cy="3700130"/>
          </a:xfrm>
          <a:prstGeom prst="rect">
            <a:avLst/>
          </a:prstGeom>
        </p:spPr>
      </p:pic>
      <p:sp>
        <p:nvSpPr>
          <p:cNvPr id="10" name="Content Placeholder 2"/>
          <p:cNvSpPr>
            <a:spLocks noGrp="1"/>
          </p:cNvSpPr>
          <p:nvPr>
            <p:ph idx="1"/>
          </p:nvPr>
        </p:nvSpPr>
        <p:spPr>
          <a:xfrm>
            <a:off x="1680194" y="1603758"/>
            <a:ext cx="6134943" cy="3650483"/>
          </a:xfrm>
        </p:spPr>
        <p:txBody>
          <a:bodyPr>
            <a:noAutofit/>
          </a:bodyPr>
          <a:lstStyle/>
          <a:p>
            <a:r>
              <a:rPr lang="en-US" sz="2200" dirty="0">
                <a:latin typeface="+mn-lt"/>
              </a:rPr>
              <a:t>Women have longer life expectancies</a:t>
            </a:r>
          </a:p>
          <a:p>
            <a:r>
              <a:rPr lang="en-US" sz="2200" dirty="0">
                <a:latin typeface="+mn-lt"/>
              </a:rPr>
              <a:t>Women </a:t>
            </a:r>
            <a:r>
              <a:rPr lang="en-US" sz="2200" dirty="0"/>
              <a:t>generally earn less </a:t>
            </a:r>
            <a:br>
              <a:rPr lang="en-US" sz="2200" dirty="0"/>
            </a:br>
            <a:r>
              <a:rPr lang="en-US" sz="2200" dirty="0"/>
              <a:t>income and may have less savings</a:t>
            </a:r>
            <a:endParaRPr lang="en-US" sz="2200" dirty="0">
              <a:latin typeface="+mn-lt"/>
            </a:endParaRPr>
          </a:p>
          <a:p>
            <a:r>
              <a:rPr lang="en-US" sz="2200" dirty="0">
                <a:latin typeface="+mn-lt"/>
              </a:rPr>
              <a:t>Women </a:t>
            </a:r>
            <a:r>
              <a:rPr lang="en-US" sz="2200" dirty="0"/>
              <a:t>are more likely to </a:t>
            </a:r>
            <a:br>
              <a:rPr lang="en-US" sz="2200" dirty="0"/>
            </a:br>
            <a:r>
              <a:rPr lang="en-US" sz="2200" dirty="0"/>
              <a:t>interrupt careers to raise children </a:t>
            </a:r>
            <a:br>
              <a:rPr lang="en-US" sz="2200" dirty="0"/>
            </a:br>
            <a:r>
              <a:rPr lang="en-US" sz="2200" dirty="0"/>
              <a:t>or care for family members</a:t>
            </a:r>
          </a:p>
          <a:p>
            <a:r>
              <a:rPr lang="en-US" sz="2200" dirty="0">
                <a:latin typeface="+mn-lt"/>
              </a:rPr>
              <a:t>Women may invest too </a:t>
            </a:r>
            <a:br>
              <a:rPr lang="en-US" sz="2200" dirty="0">
                <a:latin typeface="+mn-lt"/>
              </a:rPr>
            </a:br>
            <a:r>
              <a:rPr lang="en-US" sz="2200" dirty="0">
                <a:latin typeface="+mn-lt"/>
              </a:rPr>
              <a:t>conservatively</a:t>
            </a:r>
            <a:br>
              <a:rPr lang="en-US" sz="2200" dirty="0">
                <a:latin typeface="+mn-lt"/>
              </a:rPr>
            </a:br>
            <a:endParaRPr lang="en-US" sz="2200" dirty="0">
              <a:latin typeface="+mn-lt"/>
            </a:endParaRPr>
          </a:p>
          <a:p>
            <a:endParaRPr lang="en-US" sz="2200" dirty="0"/>
          </a:p>
        </p:txBody>
      </p:sp>
      <p:sp>
        <p:nvSpPr>
          <p:cNvPr id="14" name="TextBox 13"/>
          <p:cNvSpPr txBox="1"/>
          <p:nvPr/>
        </p:nvSpPr>
        <p:spPr>
          <a:xfrm>
            <a:off x="1680194" y="4777187"/>
            <a:ext cx="4985101" cy="954107"/>
          </a:xfrm>
          <a:prstGeom prst="rect">
            <a:avLst/>
          </a:prstGeom>
          <a:noFill/>
        </p:spPr>
        <p:txBody>
          <a:bodyPr wrap="square" rtlCol="0">
            <a:spAutoFit/>
          </a:bodyPr>
          <a:lstStyle/>
          <a:p>
            <a:r>
              <a:rPr lang="en-US" sz="1400" dirty="0">
                <a:solidFill>
                  <a:srgbClr val="5D5D5D"/>
                </a:solidFill>
              </a:rPr>
              <a:t>Sources: NCHS Data Brief, Number 355, January 2020; </a:t>
            </a:r>
            <a:br>
              <a:rPr lang="en-US" sz="1400" dirty="0">
                <a:solidFill>
                  <a:srgbClr val="5D5D5D"/>
                </a:solidFill>
              </a:rPr>
            </a:br>
            <a:r>
              <a:rPr lang="en-US" sz="1400" dirty="0">
                <a:solidFill>
                  <a:srgbClr val="5D5D5D"/>
                </a:solidFill>
              </a:rPr>
              <a:t>U.S. Bureau of Labor Statistics, Women in the Labor Force: A Databook, December 2019; U.S. Bureau of Labor Statistics, Employment Characteristics of Families 2018, April 2019</a:t>
            </a:r>
          </a:p>
        </p:txBody>
      </p:sp>
      <p:sp>
        <p:nvSpPr>
          <p:cNvPr id="7" name="Title 1"/>
          <p:cNvSpPr txBox="1">
            <a:spLocks/>
          </p:cNvSpPr>
          <p:nvPr/>
        </p:nvSpPr>
        <p:spPr>
          <a:xfrm>
            <a:off x="1593607" y="587062"/>
            <a:ext cx="6764867" cy="6604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Potential Financial Challenges</a:t>
            </a:r>
            <a:endParaRPr lang="en-US" dirty="0">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8226" y="2434855"/>
            <a:ext cx="5315774" cy="3543849"/>
          </a:xfrm>
          <a:prstGeom prst="rect">
            <a:avLst/>
          </a:prstGeom>
        </p:spPr>
      </p:pic>
      <p:sp>
        <p:nvSpPr>
          <p:cNvPr id="8" name="Content Placeholder 2"/>
          <p:cNvSpPr txBox="1">
            <a:spLocks/>
          </p:cNvSpPr>
          <p:nvPr/>
        </p:nvSpPr>
        <p:spPr>
          <a:xfrm>
            <a:off x="1509822" y="1828799"/>
            <a:ext cx="6852299" cy="4248807"/>
          </a:xfrm>
          <a:prstGeom prst="rect">
            <a:avLst/>
          </a:prstGeom>
        </p:spPr>
        <p:txBody>
          <a:bodyPr vert="horz" lIns="91440" tIns="45720" rIns="91440" bIns="45720" rtlCol="0">
            <a:noAutofit/>
          </a:bodyPr>
          <a:lstStyle/>
          <a:p>
            <a:pPr marL="228600" marR="0" lvl="0" indent="-228600" algn="l" defTabSz="914400" rtl="0" eaLnBrk="1" fontAlgn="auto" latinLnBrk="0" hangingPunct="1">
              <a:spcAft>
                <a:spcPts val="600"/>
              </a:spcAft>
              <a:buClr>
                <a:srgbClr val="5D5D5D"/>
              </a:buClr>
              <a:buSzPct val="50000"/>
              <a:buFont typeface="Wingdings" panose="05000000000000000000" pitchFamily="2" charset="2"/>
              <a:buChar char="l"/>
              <a:tabLst/>
              <a:defRPr/>
            </a:pPr>
            <a:r>
              <a:rPr kumimoji="0" lang="en-US" sz="2200" b="0" i="0" u="none" strike="noStrike" kern="1200" cap="none" spc="0" normalizeH="0" baseline="0" noProof="0" dirty="0">
                <a:ln>
                  <a:noFill/>
                </a:ln>
                <a:solidFill>
                  <a:srgbClr val="5D5D5D"/>
                </a:solidFill>
                <a:effectLst/>
                <a:uLnTx/>
                <a:uFillTx/>
                <a:latin typeface="+mn-lt"/>
                <a:ea typeface="+mn-ea"/>
                <a:cs typeface="+mn-cs"/>
              </a:rPr>
              <a:t>Women on average</a:t>
            </a:r>
            <a:r>
              <a:rPr kumimoji="0" lang="en-US" sz="2200" b="0" i="0" u="none" strike="noStrike" kern="1200" cap="none" spc="0" normalizeH="0" noProof="0" dirty="0">
                <a:ln>
                  <a:noFill/>
                </a:ln>
                <a:solidFill>
                  <a:srgbClr val="5D5D5D"/>
                </a:solidFill>
                <a:effectLst/>
                <a:uLnTx/>
                <a:uFillTx/>
                <a:latin typeface="+mn-lt"/>
                <a:ea typeface="+mn-ea"/>
                <a:cs typeface="+mn-cs"/>
              </a:rPr>
              <a:t> live about </a:t>
            </a:r>
            <a:r>
              <a:rPr kumimoji="0" lang="en-US" sz="2200" b="0" i="0" u="none" strike="noStrike" kern="1200" cap="none" spc="0" normalizeH="0" baseline="0" noProof="0" dirty="0">
                <a:ln>
                  <a:noFill/>
                </a:ln>
                <a:solidFill>
                  <a:srgbClr val="5D5D5D"/>
                </a:solidFill>
                <a:effectLst/>
                <a:uLnTx/>
                <a:uFillTx/>
                <a:latin typeface="+mn-lt"/>
                <a:ea typeface="+mn-ea"/>
                <a:cs typeface="+mn-cs"/>
              </a:rPr>
              <a:t>5 years longer than men  </a:t>
            </a:r>
          </a:p>
          <a:p>
            <a:pPr marL="228600" marR="0" lvl="0" indent="-228600" algn="l" defTabSz="914400" rtl="0" eaLnBrk="1" fontAlgn="auto" latinLnBrk="0" hangingPunct="1">
              <a:spcAft>
                <a:spcPts val="600"/>
              </a:spcAft>
              <a:buClr>
                <a:srgbClr val="5D5D5D"/>
              </a:buClr>
              <a:buSzPct val="50000"/>
              <a:buFont typeface="Wingdings" panose="05000000000000000000" pitchFamily="2" charset="2"/>
              <a:buChar char="l"/>
              <a:tabLst/>
              <a:defRPr/>
            </a:pPr>
            <a:r>
              <a:rPr kumimoji="0" lang="en-US" sz="2200" b="0" i="0" u="none" strike="noStrike" kern="1200" cap="none" spc="0" normalizeH="0" baseline="0" noProof="0" dirty="0">
                <a:ln>
                  <a:noFill/>
                </a:ln>
                <a:solidFill>
                  <a:srgbClr val="5D5D5D"/>
                </a:solidFill>
                <a:effectLst/>
                <a:uLnTx/>
                <a:uFillTx/>
                <a:latin typeface="+mn-lt"/>
                <a:ea typeface="+mn-ea"/>
                <a:cs typeface="+mn-cs"/>
              </a:rPr>
              <a:t>Retirement dollars will need to stretch further</a:t>
            </a:r>
          </a:p>
          <a:p>
            <a:pPr marL="228600" marR="0" lvl="0" indent="-228600" algn="l" defTabSz="914400" rtl="0" eaLnBrk="1" fontAlgn="auto" latinLnBrk="0" hangingPunct="1">
              <a:spcAft>
                <a:spcPts val="600"/>
              </a:spcAft>
              <a:buClr>
                <a:srgbClr val="5D5D5D"/>
              </a:buClr>
              <a:buSzPct val="50000"/>
              <a:buFont typeface="Wingdings" panose="05000000000000000000" pitchFamily="2" charset="2"/>
              <a:buChar char="l"/>
              <a:tabLst/>
              <a:defRPr/>
            </a:pPr>
            <a:r>
              <a:rPr kumimoji="0" lang="en-US" sz="2200" b="0" i="0" u="none" strike="noStrike" kern="1200" cap="none" spc="0" normalizeH="0" baseline="0" noProof="0" dirty="0">
                <a:ln>
                  <a:noFill/>
                </a:ln>
                <a:solidFill>
                  <a:srgbClr val="5D5D5D"/>
                </a:solidFill>
                <a:effectLst/>
                <a:uLnTx/>
                <a:uFillTx/>
                <a:latin typeface="+mn-lt"/>
                <a:ea typeface="+mn-ea"/>
                <a:cs typeface="+mn-cs"/>
              </a:rPr>
              <a:t>Women more likely to need long-term care </a:t>
            </a:r>
            <a:br>
              <a:rPr kumimoji="0" lang="en-US" sz="2200" b="0" i="0" u="none" strike="noStrike" kern="1200" cap="none" spc="0" normalizeH="0" baseline="0" noProof="0" dirty="0">
                <a:ln>
                  <a:noFill/>
                </a:ln>
                <a:solidFill>
                  <a:srgbClr val="5D5D5D"/>
                </a:solidFill>
                <a:effectLst/>
                <a:uLnTx/>
                <a:uFillTx/>
                <a:latin typeface="+mn-lt"/>
                <a:ea typeface="+mn-ea"/>
                <a:cs typeface="+mn-cs"/>
              </a:rPr>
            </a:br>
            <a:r>
              <a:rPr kumimoji="0" lang="en-US" sz="2200" b="0" i="0" u="none" strike="noStrike" kern="1200" cap="none" spc="0" normalizeH="0" baseline="0" noProof="0" dirty="0">
                <a:ln>
                  <a:noFill/>
                </a:ln>
                <a:solidFill>
                  <a:srgbClr val="5D5D5D"/>
                </a:solidFill>
                <a:effectLst/>
                <a:uLnTx/>
                <a:uFillTx/>
                <a:latin typeface="+mn-lt"/>
                <a:ea typeface="+mn-ea"/>
                <a:cs typeface="+mn-cs"/>
              </a:rPr>
              <a:t>and face some health-care needs alone</a:t>
            </a:r>
          </a:p>
          <a:p>
            <a:pPr marL="228600" marR="0" lvl="0" indent="-228600" algn="l" defTabSz="914400" rtl="0" eaLnBrk="1" fontAlgn="auto" latinLnBrk="0" hangingPunct="1">
              <a:spcAft>
                <a:spcPts val="600"/>
              </a:spcAft>
              <a:buClr>
                <a:srgbClr val="5D5D5D"/>
              </a:buClr>
              <a:buSzPct val="50000"/>
              <a:buFont typeface="Wingdings" panose="05000000000000000000" pitchFamily="2" charset="2"/>
              <a:buChar char="l"/>
              <a:tabLst/>
              <a:defRPr/>
            </a:pPr>
            <a:r>
              <a:rPr kumimoji="0" lang="en-US" sz="2200" b="0" i="0" u="none" strike="noStrike" kern="1200" cap="none" spc="0" normalizeH="0" baseline="0" noProof="0" dirty="0">
                <a:ln>
                  <a:noFill/>
                </a:ln>
                <a:solidFill>
                  <a:srgbClr val="5D5D5D"/>
                </a:solidFill>
                <a:effectLst/>
                <a:uLnTx/>
                <a:uFillTx/>
                <a:latin typeface="+mn-lt"/>
                <a:ea typeface="+mn-ea"/>
                <a:cs typeface="+mn-cs"/>
              </a:rPr>
              <a:t>Married women likely to have </a:t>
            </a:r>
            <a:br>
              <a:rPr kumimoji="0" lang="en-US" sz="2200" b="0" i="0" u="none" strike="noStrike" kern="1200" cap="none" spc="0" normalizeH="0" baseline="0" noProof="0" dirty="0">
                <a:ln>
                  <a:noFill/>
                </a:ln>
                <a:solidFill>
                  <a:srgbClr val="5D5D5D"/>
                </a:solidFill>
                <a:effectLst/>
                <a:uLnTx/>
                <a:uFillTx/>
                <a:latin typeface="+mn-lt"/>
                <a:ea typeface="+mn-ea"/>
                <a:cs typeface="+mn-cs"/>
              </a:rPr>
            </a:br>
            <a:r>
              <a:rPr kumimoji="0" lang="en-US" sz="2200" b="0" i="0" u="none" strike="noStrike" kern="1200" cap="none" spc="0" normalizeH="0" baseline="0" noProof="0" dirty="0">
                <a:ln>
                  <a:noFill/>
                </a:ln>
                <a:solidFill>
                  <a:srgbClr val="5D5D5D"/>
                </a:solidFill>
                <a:effectLst/>
                <a:uLnTx/>
                <a:uFillTx/>
                <a:latin typeface="+mn-lt"/>
                <a:ea typeface="+mn-ea"/>
                <a:cs typeface="+mn-cs"/>
              </a:rPr>
              <a:t>sole responsibility for financial </a:t>
            </a:r>
            <a:br>
              <a:rPr kumimoji="0" lang="en-US" sz="2200" b="0" i="0" u="none" strike="noStrike" kern="1200" cap="none" spc="0" normalizeH="0" baseline="0" noProof="0" dirty="0">
                <a:ln>
                  <a:noFill/>
                </a:ln>
                <a:solidFill>
                  <a:srgbClr val="5D5D5D"/>
                </a:solidFill>
                <a:effectLst/>
                <a:uLnTx/>
                <a:uFillTx/>
                <a:latin typeface="+mn-lt"/>
                <a:ea typeface="+mn-ea"/>
                <a:cs typeface="+mn-cs"/>
              </a:rPr>
            </a:br>
            <a:r>
              <a:rPr kumimoji="0" lang="en-US" sz="2200" b="0" i="0" u="none" strike="noStrike" kern="1200" cap="none" spc="0" normalizeH="0" baseline="0" noProof="0" dirty="0">
                <a:ln>
                  <a:noFill/>
                </a:ln>
                <a:solidFill>
                  <a:srgbClr val="5D5D5D"/>
                </a:solidFill>
                <a:effectLst/>
                <a:uLnTx/>
                <a:uFillTx/>
                <a:latin typeface="+mn-lt"/>
                <a:ea typeface="+mn-ea"/>
                <a:cs typeface="+mn-cs"/>
              </a:rPr>
              <a:t>decisions and disposition </a:t>
            </a:r>
            <a:br>
              <a:rPr kumimoji="0" lang="en-US" sz="2200" b="0" i="0" u="none" strike="noStrike" kern="1200" cap="none" spc="0" normalizeH="0" baseline="0" noProof="0" dirty="0">
                <a:ln>
                  <a:noFill/>
                </a:ln>
                <a:solidFill>
                  <a:srgbClr val="5D5D5D"/>
                </a:solidFill>
                <a:effectLst/>
                <a:uLnTx/>
                <a:uFillTx/>
                <a:latin typeface="+mn-lt"/>
                <a:ea typeface="+mn-ea"/>
                <a:cs typeface="+mn-cs"/>
              </a:rPr>
            </a:br>
            <a:r>
              <a:rPr kumimoji="0" lang="en-US" sz="2200" b="0" i="0" u="none" strike="noStrike" kern="1200" cap="none" spc="0" normalizeH="0" baseline="0" noProof="0" dirty="0">
                <a:ln>
                  <a:noFill/>
                </a:ln>
                <a:solidFill>
                  <a:srgbClr val="5D5D5D"/>
                </a:solidFill>
                <a:effectLst/>
                <a:uLnTx/>
                <a:uFillTx/>
                <a:latin typeface="+mn-lt"/>
                <a:ea typeface="+mn-ea"/>
                <a:cs typeface="+mn-cs"/>
              </a:rPr>
              <a:t>of marital estate</a:t>
            </a:r>
            <a:br>
              <a:rPr kumimoji="0" lang="en-US" sz="2200" b="0" i="0" u="none" strike="noStrike" kern="1200" cap="none" spc="0" normalizeH="0" baseline="0" noProof="0" dirty="0">
                <a:ln>
                  <a:noFill/>
                </a:ln>
                <a:solidFill>
                  <a:srgbClr val="5D5D5D"/>
                </a:solidFill>
                <a:effectLst/>
                <a:uLnTx/>
                <a:uFillTx/>
                <a:latin typeface="+mn-lt"/>
                <a:ea typeface="+mn-ea"/>
                <a:cs typeface="+mn-cs"/>
              </a:rPr>
            </a:br>
            <a:endParaRPr kumimoji="0" lang="en-US" sz="2200" b="0" i="0" u="none" strike="noStrike" kern="1200" cap="none" spc="0" normalizeH="0" baseline="0" noProof="0" dirty="0">
              <a:ln>
                <a:noFill/>
              </a:ln>
              <a:solidFill>
                <a:srgbClr val="5D5D5D"/>
              </a:solidFill>
              <a:effectLst/>
              <a:uLnTx/>
              <a:uFillTx/>
              <a:latin typeface="+mn-lt"/>
              <a:ea typeface="+mn-ea"/>
              <a:cs typeface="+mn-cs"/>
            </a:endParaRPr>
          </a:p>
          <a:p>
            <a:pPr marL="342900" marR="0" lvl="0" indent="-342900" algn="l" defTabSz="914400" rtl="0" eaLnBrk="1" fontAlgn="auto" latinLnBrk="0" hangingPunct="1">
              <a:lnSpc>
                <a:spcPct val="100000"/>
              </a:lnSpc>
              <a:spcAft>
                <a:spcPts val="600"/>
              </a:spcAft>
              <a:buClr>
                <a:srgbClr val="5D5D5D"/>
              </a:buClr>
              <a:buSzPct val="50000"/>
              <a:buFont typeface="Wingdings" panose="05000000000000000000" pitchFamily="2" charset="2"/>
              <a:buChar char="l"/>
              <a:tabLst/>
              <a:defRPr/>
            </a:pPr>
            <a:endParaRPr kumimoji="0" lang="en-US" sz="2200" b="0" i="0" u="none" strike="noStrike" kern="1200" cap="none" spc="0" normalizeH="0" baseline="0" noProof="0" dirty="0">
              <a:ln>
                <a:noFill/>
              </a:ln>
              <a:solidFill>
                <a:srgbClr val="5D5D5D"/>
              </a:solidFill>
              <a:effectLst/>
              <a:uLnTx/>
              <a:uFillTx/>
              <a:latin typeface="+mn-lt"/>
              <a:ea typeface="+mn-ea"/>
              <a:cs typeface="+mn-cs"/>
            </a:endParaRPr>
          </a:p>
        </p:txBody>
      </p:sp>
      <p:sp>
        <p:nvSpPr>
          <p:cNvPr id="6" name="TextBox 5"/>
          <p:cNvSpPr txBox="1"/>
          <p:nvPr/>
        </p:nvSpPr>
        <p:spPr>
          <a:xfrm>
            <a:off x="1743399" y="5455484"/>
            <a:ext cx="4169654" cy="461665"/>
          </a:xfrm>
          <a:prstGeom prst="rect">
            <a:avLst/>
          </a:prstGeom>
          <a:noFill/>
        </p:spPr>
        <p:txBody>
          <a:bodyPr wrap="square" rtlCol="0">
            <a:spAutoFit/>
          </a:bodyPr>
          <a:lstStyle/>
          <a:p>
            <a:r>
              <a:rPr lang="en-US" sz="1200" dirty="0">
                <a:solidFill>
                  <a:srgbClr val="5D5D5D"/>
                </a:solidFill>
              </a:rPr>
              <a:t>Source: NCHS Data Brief, Number 355, January 2020</a:t>
            </a:r>
            <a:br>
              <a:rPr lang="en-US" sz="1200" dirty="0">
                <a:solidFill>
                  <a:srgbClr val="5D5D5D"/>
                </a:solidFill>
              </a:rPr>
            </a:br>
            <a:endParaRPr lang="en-US" sz="1200" dirty="0">
              <a:solidFill>
                <a:srgbClr val="5D5D5D"/>
              </a:solidFill>
            </a:endParaRPr>
          </a:p>
        </p:txBody>
      </p:sp>
      <p:sp>
        <p:nvSpPr>
          <p:cNvPr id="10" name="Title 1"/>
          <p:cNvSpPr txBox="1">
            <a:spLocks/>
          </p:cNvSpPr>
          <p:nvPr/>
        </p:nvSpPr>
        <p:spPr>
          <a:xfrm>
            <a:off x="1669312" y="530352"/>
            <a:ext cx="7285762" cy="6183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Women Have Longer Life Expectancies</a:t>
            </a:r>
            <a:endParaRPr lang="en-US" sz="72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2458" y="2392326"/>
            <a:ext cx="4801541" cy="3586571"/>
          </a:xfrm>
          <a:prstGeom prst="rect">
            <a:avLst/>
          </a:prstGeom>
        </p:spPr>
      </p:pic>
      <p:sp>
        <p:nvSpPr>
          <p:cNvPr id="8" name="Content Placeholder 2"/>
          <p:cNvSpPr txBox="1">
            <a:spLocks/>
          </p:cNvSpPr>
          <p:nvPr/>
        </p:nvSpPr>
        <p:spPr>
          <a:xfrm>
            <a:off x="1616148" y="1616149"/>
            <a:ext cx="5832402" cy="4461457"/>
          </a:xfrm>
          <a:prstGeom prst="rect">
            <a:avLst/>
          </a:prstGeom>
        </p:spPr>
        <p:txBody>
          <a:bodyPr vert="horz" lIns="91440" tIns="45720" rIns="91440" bIns="45720" rtlCol="0">
            <a:noAutofit/>
          </a:bodyPr>
          <a:lstStyle/>
          <a:p>
            <a:pPr marL="228600" lvl="0" indent="-228600" defTabSz="914400">
              <a:spcAft>
                <a:spcPts val="600"/>
              </a:spcAft>
              <a:buClr>
                <a:srgbClr val="5D5D5D"/>
              </a:buClr>
              <a:buSzPct val="50000"/>
              <a:buFont typeface="Wingdings" panose="05000000000000000000" pitchFamily="2" charset="2"/>
              <a:buChar char="l"/>
              <a:defRPr/>
            </a:pPr>
            <a:r>
              <a:rPr kumimoji="0" lang="en-US" sz="2400" b="0" i="0" u="none" strike="noStrike" kern="1200" cap="none" spc="0" normalizeH="0" baseline="0" noProof="0" dirty="0">
                <a:ln>
                  <a:noFill/>
                </a:ln>
                <a:solidFill>
                  <a:srgbClr val="5D5D5D"/>
                </a:solidFill>
                <a:effectLst/>
                <a:uLnTx/>
                <a:uFillTx/>
                <a:latin typeface="+mn-lt"/>
                <a:ea typeface="+mn-ea"/>
                <a:cs typeface="+mn-cs"/>
              </a:rPr>
              <a:t>Women who work full-time earn </a:t>
            </a:r>
            <a:br>
              <a:rPr kumimoji="0" lang="en-US" sz="2400" b="0" i="0" u="none" strike="noStrike" kern="1200" cap="none" spc="0" normalizeH="0" baseline="0" noProof="0" dirty="0">
                <a:ln>
                  <a:noFill/>
                </a:ln>
                <a:solidFill>
                  <a:srgbClr val="5D5D5D"/>
                </a:solidFill>
                <a:effectLst/>
                <a:uLnTx/>
                <a:uFillTx/>
                <a:latin typeface="+mn-lt"/>
                <a:ea typeface="+mn-ea"/>
                <a:cs typeface="+mn-cs"/>
              </a:rPr>
            </a:br>
            <a:r>
              <a:rPr kumimoji="0" lang="en-US" sz="2400" b="0" i="0" u="none" strike="noStrike" kern="1200" cap="none" spc="0" normalizeH="0" baseline="0" noProof="0" dirty="0">
                <a:ln>
                  <a:noFill/>
                </a:ln>
                <a:solidFill>
                  <a:srgbClr val="5D5D5D"/>
                </a:solidFill>
                <a:effectLst/>
                <a:uLnTx/>
                <a:uFillTx/>
                <a:latin typeface="+mn-lt"/>
                <a:ea typeface="+mn-ea"/>
                <a:cs typeface="+mn-cs"/>
              </a:rPr>
              <a:t>82%</a:t>
            </a:r>
            <a:r>
              <a:rPr lang="en-US" sz="2400" dirty="0"/>
              <a:t>―</a:t>
            </a:r>
            <a:r>
              <a:rPr kumimoji="0" lang="en-US" sz="2400" b="0" i="0" u="none" strike="noStrike" kern="1200" cap="none" spc="0" normalizeH="0" baseline="0" noProof="0" dirty="0">
                <a:ln>
                  <a:noFill/>
                </a:ln>
                <a:solidFill>
                  <a:srgbClr val="5D5D5D"/>
                </a:solidFill>
                <a:effectLst/>
                <a:uLnTx/>
                <a:uFillTx/>
                <a:latin typeface="+mn-lt"/>
                <a:ea typeface="+mn-ea"/>
                <a:cs typeface="+mn-cs"/>
              </a:rPr>
              <a:t>on average</a:t>
            </a:r>
            <a:r>
              <a:rPr lang="en-US" sz="2400" dirty="0"/>
              <a:t>―</a:t>
            </a:r>
            <a:r>
              <a:rPr kumimoji="0" lang="en-US" sz="2400" b="0" i="0" u="none" strike="noStrike" kern="1200" cap="none" spc="0" normalizeH="0" baseline="0" noProof="0" dirty="0">
                <a:ln>
                  <a:noFill/>
                </a:ln>
                <a:solidFill>
                  <a:srgbClr val="5D5D5D"/>
                </a:solidFill>
                <a:effectLst/>
                <a:uLnTx/>
                <a:uFillTx/>
                <a:latin typeface="+mn-lt"/>
                <a:ea typeface="+mn-ea"/>
                <a:cs typeface="+mn-cs"/>
              </a:rPr>
              <a:t>of what men earn  </a:t>
            </a:r>
          </a:p>
          <a:p>
            <a:pPr marL="228600" marR="0" lvl="0" indent="-228600" algn="l" defTabSz="914400" rtl="0" eaLnBrk="1" fontAlgn="auto" latinLnBrk="0" hangingPunct="1">
              <a:spcAft>
                <a:spcPts val="600"/>
              </a:spcAft>
              <a:buClr>
                <a:srgbClr val="5D5D5D"/>
              </a:buClr>
              <a:buSzPct val="50000"/>
              <a:buFont typeface="Wingdings" panose="05000000000000000000" pitchFamily="2" charset="2"/>
              <a:buChar char="l"/>
              <a:tabLst/>
              <a:defRPr/>
            </a:pPr>
            <a:r>
              <a:rPr lang="en-US" sz="2400" dirty="0">
                <a:solidFill>
                  <a:srgbClr val="5D5D5D"/>
                </a:solidFill>
              </a:rPr>
              <a:t>Impacts savings, Social Security</a:t>
            </a:r>
            <a:r>
              <a:rPr kumimoji="0" lang="en-US" sz="2400" b="0" i="0" u="none" strike="noStrike" kern="1200" cap="none" spc="0" normalizeH="0" baseline="0" noProof="0" dirty="0">
                <a:ln>
                  <a:noFill/>
                </a:ln>
                <a:solidFill>
                  <a:srgbClr val="5D5D5D"/>
                </a:solidFill>
                <a:effectLst/>
                <a:uLnTx/>
                <a:uFillTx/>
                <a:latin typeface="+mn-lt"/>
                <a:ea typeface="+mn-ea"/>
                <a:cs typeface="+mn-cs"/>
              </a:rPr>
              <a:t> </a:t>
            </a:r>
            <a:br>
              <a:rPr kumimoji="0" lang="en-US" sz="2400" b="0" i="0" u="none" strike="noStrike" kern="1200" cap="none" spc="0" normalizeH="0" baseline="0" noProof="0" dirty="0">
                <a:ln>
                  <a:noFill/>
                </a:ln>
                <a:solidFill>
                  <a:srgbClr val="5D5D5D"/>
                </a:solidFill>
                <a:effectLst/>
                <a:uLnTx/>
                <a:uFillTx/>
                <a:latin typeface="+mn-lt"/>
                <a:ea typeface="+mn-ea"/>
                <a:cs typeface="+mn-cs"/>
              </a:rPr>
            </a:br>
            <a:r>
              <a:rPr kumimoji="0" lang="en-US" sz="2400" b="0" i="0" u="none" strike="noStrike" kern="1200" cap="none" spc="0" normalizeH="0" baseline="0" noProof="0" dirty="0">
                <a:ln>
                  <a:noFill/>
                </a:ln>
                <a:solidFill>
                  <a:srgbClr val="5D5D5D"/>
                </a:solidFill>
                <a:effectLst/>
                <a:uLnTx/>
                <a:uFillTx/>
                <a:latin typeface="+mn-lt"/>
                <a:ea typeface="+mn-ea"/>
                <a:cs typeface="+mn-cs"/>
              </a:rPr>
              <a:t>retirement benefits, and pensions</a:t>
            </a:r>
          </a:p>
          <a:p>
            <a:pPr marL="228600" marR="0" lvl="0" indent="-228600" algn="l" defTabSz="914400" rtl="0" eaLnBrk="1" fontAlgn="auto" latinLnBrk="0" hangingPunct="1">
              <a:spcAft>
                <a:spcPts val="600"/>
              </a:spcAft>
              <a:buClr>
                <a:srgbClr val="5D5D5D"/>
              </a:buClr>
              <a:buSzPct val="50000"/>
              <a:buFont typeface="Wingdings" panose="05000000000000000000" pitchFamily="2" charset="2"/>
              <a:buChar char="l"/>
              <a:tabLst/>
              <a:defRPr/>
            </a:pPr>
            <a:r>
              <a:rPr kumimoji="0" lang="en-US" sz="2400" b="0" i="0" u="none" strike="noStrike" kern="1200" cap="none" spc="0" normalizeH="0" noProof="0" dirty="0">
                <a:ln>
                  <a:noFill/>
                </a:ln>
                <a:solidFill>
                  <a:srgbClr val="5D5D5D"/>
                </a:solidFill>
                <a:effectLst/>
                <a:uLnTx/>
                <a:uFillTx/>
                <a:latin typeface="+mn-lt"/>
                <a:ea typeface="+mn-ea"/>
                <a:cs typeface="+mn-cs"/>
              </a:rPr>
              <a:t>Increased vulnerability to </a:t>
            </a:r>
            <a:br>
              <a:rPr kumimoji="0" lang="en-US" sz="2400" b="0" i="0" u="none" strike="noStrike" kern="1200" cap="none" spc="0" normalizeH="0" noProof="0" dirty="0">
                <a:ln>
                  <a:noFill/>
                </a:ln>
                <a:solidFill>
                  <a:srgbClr val="5D5D5D"/>
                </a:solidFill>
                <a:effectLst/>
                <a:uLnTx/>
                <a:uFillTx/>
                <a:latin typeface="+mn-lt"/>
                <a:ea typeface="+mn-ea"/>
                <a:cs typeface="+mn-cs"/>
              </a:rPr>
            </a:br>
            <a:r>
              <a:rPr kumimoji="0" lang="en-US" sz="2400" b="0" i="0" u="none" strike="noStrike" kern="1200" cap="none" spc="0" normalizeH="0" noProof="0" dirty="0">
                <a:ln>
                  <a:noFill/>
                </a:ln>
                <a:solidFill>
                  <a:srgbClr val="5D5D5D"/>
                </a:solidFill>
                <a:effectLst/>
                <a:uLnTx/>
                <a:uFillTx/>
                <a:latin typeface="+mn-lt"/>
                <a:ea typeface="+mn-ea"/>
                <a:cs typeface="+mn-cs"/>
              </a:rPr>
              <a:t>unexpected economic obstacles: </a:t>
            </a:r>
            <a:br>
              <a:rPr kumimoji="0" lang="en-US" sz="2400" b="0" i="0" u="none" strike="noStrike" kern="1200" cap="none" spc="0" normalizeH="0" noProof="0" dirty="0">
                <a:ln>
                  <a:noFill/>
                </a:ln>
                <a:solidFill>
                  <a:srgbClr val="5D5D5D"/>
                </a:solidFill>
                <a:effectLst/>
                <a:uLnTx/>
                <a:uFillTx/>
                <a:latin typeface="+mn-lt"/>
                <a:ea typeface="+mn-ea"/>
                <a:cs typeface="+mn-cs"/>
              </a:rPr>
            </a:br>
            <a:r>
              <a:rPr kumimoji="0" lang="en-US" sz="2400" b="0" i="0" u="none" strike="noStrike" kern="1200" cap="none" spc="0" normalizeH="0" noProof="0" dirty="0">
                <a:ln>
                  <a:noFill/>
                </a:ln>
                <a:solidFill>
                  <a:srgbClr val="5D5D5D"/>
                </a:solidFill>
                <a:effectLst/>
                <a:uLnTx/>
                <a:uFillTx/>
                <a:latin typeface="+mn-lt"/>
                <a:ea typeface="+mn-ea"/>
                <a:cs typeface="+mn-cs"/>
              </a:rPr>
              <a:t>job loss, divorce, single parenthood, </a:t>
            </a:r>
            <a:br>
              <a:rPr kumimoji="0" lang="en-US" sz="2400" b="0" i="0" u="none" strike="noStrike" kern="1200" cap="none" spc="0" normalizeH="0" noProof="0" dirty="0">
                <a:ln>
                  <a:noFill/>
                </a:ln>
                <a:solidFill>
                  <a:srgbClr val="5D5D5D"/>
                </a:solidFill>
                <a:effectLst/>
                <a:uLnTx/>
                <a:uFillTx/>
                <a:latin typeface="+mn-lt"/>
                <a:ea typeface="+mn-ea"/>
                <a:cs typeface="+mn-cs"/>
              </a:rPr>
            </a:br>
            <a:r>
              <a:rPr kumimoji="0" lang="en-US" sz="2400" b="0" i="0" u="none" strike="noStrike" kern="1200" cap="none" spc="0" normalizeH="0" noProof="0" dirty="0">
                <a:ln>
                  <a:noFill/>
                </a:ln>
                <a:solidFill>
                  <a:srgbClr val="5D5D5D"/>
                </a:solidFill>
                <a:effectLst/>
                <a:uLnTx/>
                <a:uFillTx/>
                <a:latin typeface="+mn-lt"/>
                <a:ea typeface="+mn-ea"/>
                <a:cs typeface="+mn-cs"/>
              </a:rPr>
              <a:t>illness, loss of spouse</a:t>
            </a:r>
          </a:p>
          <a:p>
            <a:pPr marR="0" lvl="0" algn="l" defTabSz="914400" rtl="0" eaLnBrk="1" fontAlgn="auto" latinLnBrk="0" hangingPunct="1">
              <a:spcAft>
                <a:spcPts val="600"/>
              </a:spcAft>
              <a:buClr>
                <a:srgbClr val="5D5D5D"/>
              </a:buClr>
              <a:buSzPct val="50000"/>
              <a:tabLst/>
              <a:defRPr/>
            </a:pPr>
            <a:endParaRPr kumimoji="0" lang="en-US" sz="2400" b="0" i="0" u="none" strike="noStrike" kern="1200" cap="none" spc="0" normalizeH="0" baseline="0" noProof="0" dirty="0">
              <a:ln>
                <a:noFill/>
              </a:ln>
              <a:solidFill>
                <a:srgbClr val="5D5D5D"/>
              </a:solidFill>
              <a:effectLst/>
              <a:uLnTx/>
              <a:uFillTx/>
              <a:latin typeface="+mn-lt"/>
              <a:ea typeface="+mn-ea"/>
              <a:cs typeface="+mn-cs"/>
            </a:endParaRPr>
          </a:p>
          <a:p>
            <a:pPr marL="228600" marR="0" lvl="0" indent="-228600" algn="l" defTabSz="914400" rtl="0" eaLnBrk="1" fontAlgn="auto" latinLnBrk="0" hangingPunct="1">
              <a:spcAft>
                <a:spcPts val="600"/>
              </a:spcAft>
              <a:buClr>
                <a:srgbClr val="5D5D5D"/>
              </a:buClr>
              <a:buSzPct val="50000"/>
              <a:buFont typeface="Wingdings" panose="05000000000000000000" pitchFamily="2" charset="2"/>
              <a:buChar char="l"/>
              <a:tabLst/>
              <a:defRPr/>
            </a:pPr>
            <a:endParaRPr kumimoji="0" lang="en-US" sz="2400" b="0" i="0" u="none" strike="noStrike" kern="1200" cap="none" spc="0" normalizeH="0" baseline="0" noProof="0" dirty="0">
              <a:ln>
                <a:noFill/>
              </a:ln>
              <a:solidFill>
                <a:srgbClr val="5D5D5D"/>
              </a:solidFill>
              <a:effectLst/>
              <a:uLnTx/>
              <a:uFillTx/>
              <a:latin typeface="+mn-lt"/>
              <a:ea typeface="+mn-ea"/>
              <a:cs typeface="+mn-cs"/>
            </a:endParaRPr>
          </a:p>
          <a:p>
            <a:pPr marL="342900" marR="0" lvl="0" indent="-342900" algn="l" defTabSz="914400" rtl="0" eaLnBrk="1" fontAlgn="auto" latinLnBrk="0" hangingPunct="1">
              <a:lnSpc>
                <a:spcPct val="100000"/>
              </a:lnSpc>
              <a:spcAft>
                <a:spcPts val="600"/>
              </a:spcAft>
              <a:buClr>
                <a:srgbClr val="5D5D5D"/>
              </a:buClr>
              <a:buSzPct val="50000"/>
              <a:buFont typeface="Wingdings" panose="05000000000000000000" pitchFamily="2" charset="2"/>
              <a:buChar char="l"/>
              <a:tabLst/>
              <a:defRPr/>
            </a:pPr>
            <a:endParaRPr kumimoji="0" lang="en-US" sz="2400" b="0" i="0" u="none" strike="noStrike" kern="1200" cap="none" spc="0" normalizeH="0" baseline="0" noProof="0" dirty="0">
              <a:ln>
                <a:noFill/>
              </a:ln>
              <a:solidFill>
                <a:srgbClr val="5D5D5D"/>
              </a:solidFill>
              <a:effectLst/>
              <a:uLnTx/>
              <a:uFillTx/>
              <a:latin typeface="+mn-lt"/>
              <a:ea typeface="+mn-ea"/>
              <a:cs typeface="+mn-cs"/>
            </a:endParaRPr>
          </a:p>
        </p:txBody>
      </p:sp>
      <p:sp>
        <p:nvSpPr>
          <p:cNvPr id="10" name="Title 1"/>
          <p:cNvSpPr txBox="1">
            <a:spLocks/>
          </p:cNvSpPr>
          <p:nvPr/>
        </p:nvSpPr>
        <p:spPr>
          <a:xfrm>
            <a:off x="1616148" y="530352"/>
            <a:ext cx="7338925" cy="61831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Women Generally Earn Less</a:t>
            </a:r>
            <a:endParaRPr lang="en-US" sz="7200" dirty="0"/>
          </a:p>
        </p:txBody>
      </p:sp>
      <p:sp>
        <p:nvSpPr>
          <p:cNvPr id="11" name="TextBox 10"/>
          <p:cNvSpPr txBox="1"/>
          <p:nvPr/>
        </p:nvSpPr>
        <p:spPr>
          <a:xfrm>
            <a:off x="1803712" y="5111762"/>
            <a:ext cx="4573974" cy="738664"/>
          </a:xfrm>
          <a:prstGeom prst="rect">
            <a:avLst/>
          </a:prstGeom>
          <a:noFill/>
        </p:spPr>
        <p:txBody>
          <a:bodyPr wrap="square" rtlCol="0">
            <a:spAutoFit/>
          </a:bodyPr>
          <a:lstStyle/>
          <a:p>
            <a:r>
              <a:rPr lang="en-US" sz="1400" dirty="0">
                <a:solidFill>
                  <a:srgbClr val="5D5D5D"/>
                </a:solidFill>
              </a:rPr>
              <a:t>Source: U.S. Bureau of Labor Statistics, Usual Weekly Earnings of Wage and Salary Workers, Fourth Quarter 2019, January 2020</a:t>
            </a:r>
          </a:p>
        </p:txBody>
      </p:sp>
    </p:spTree>
    <p:extLst>
      <p:ext uri="{BB962C8B-B14F-4D97-AF65-F5344CB8AC3E}">
        <p14:creationId xmlns:p14="http://schemas.microsoft.com/office/powerpoint/2010/main" val="112614215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11979"/>
          <a:stretch/>
        </p:blipFill>
        <p:spPr>
          <a:xfrm>
            <a:off x="4429325" y="2407230"/>
            <a:ext cx="4714675" cy="3570878"/>
          </a:xfrm>
          <a:prstGeom prst="rect">
            <a:avLst/>
          </a:prstGeom>
        </p:spPr>
      </p:pic>
      <p:sp>
        <p:nvSpPr>
          <p:cNvPr id="2" name="Title 1"/>
          <p:cNvSpPr>
            <a:spLocks noGrp="1"/>
          </p:cNvSpPr>
          <p:nvPr>
            <p:ph type="title"/>
          </p:nvPr>
        </p:nvSpPr>
        <p:spPr>
          <a:xfrm>
            <a:off x="1637414" y="533400"/>
            <a:ext cx="6195438" cy="1219200"/>
          </a:xfrm>
        </p:spPr>
        <p:txBody>
          <a:bodyPr>
            <a:noAutofit/>
          </a:bodyPr>
          <a:lstStyle/>
          <a:p>
            <a:r>
              <a:rPr lang="en-US" sz="4000" dirty="0">
                <a:latin typeface="+mn-lt"/>
              </a:rPr>
              <a:t>Women More Likely to Take Career Breaks for Caregiving</a:t>
            </a:r>
          </a:p>
        </p:txBody>
      </p:sp>
      <p:sp>
        <p:nvSpPr>
          <p:cNvPr id="8" name="Content Placeholder 2"/>
          <p:cNvSpPr>
            <a:spLocks noGrp="1"/>
          </p:cNvSpPr>
          <p:nvPr>
            <p:ph idx="1"/>
          </p:nvPr>
        </p:nvSpPr>
        <p:spPr>
          <a:xfrm>
            <a:off x="1637414" y="1969521"/>
            <a:ext cx="5231219" cy="2836395"/>
          </a:xfrm>
        </p:spPr>
        <p:txBody>
          <a:bodyPr>
            <a:noAutofit/>
          </a:bodyPr>
          <a:lstStyle/>
          <a:p>
            <a:pPr marL="287338" indent="-287338"/>
            <a:r>
              <a:rPr lang="en-US" sz="2000" dirty="0">
                <a:latin typeface="+mn-lt"/>
              </a:rPr>
              <a:t>Lost income and employer benefits</a:t>
            </a:r>
          </a:p>
          <a:p>
            <a:pPr marL="287338" indent="-287338"/>
            <a:r>
              <a:rPr lang="en-US" sz="2000" dirty="0">
                <a:latin typeface="+mn-lt"/>
              </a:rPr>
              <a:t>Potentially lower Social Security retirement benefit</a:t>
            </a:r>
          </a:p>
          <a:p>
            <a:pPr marL="287338" indent="-287338"/>
            <a:r>
              <a:rPr lang="en-US" sz="2000" dirty="0">
                <a:latin typeface="+mn-lt"/>
              </a:rPr>
              <a:t>Economic vulnerability in event of divorce, spouse's job loss</a:t>
            </a:r>
          </a:p>
          <a:p>
            <a:pPr marL="287338" indent="-287338"/>
            <a:r>
              <a:rPr lang="en-US" sz="2000" dirty="0">
                <a:latin typeface="+mn-lt"/>
              </a:rPr>
              <a:t>Possible difficulty finding a comparable job </a:t>
            </a:r>
          </a:p>
          <a:p>
            <a:pPr marL="287338" indent="-287338"/>
            <a:r>
              <a:rPr lang="en-US" sz="2000" dirty="0">
                <a:latin typeface="+mn-lt"/>
              </a:rPr>
              <a:t>Flexible schedules can impact salary and career advancement </a:t>
            </a:r>
          </a:p>
          <a:p>
            <a:endParaRPr lang="en-US" sz="2000" dirty="0"/>
          </a:p>
          <a:p>
            <a:endParaRPr lang="en-US" sz="2000" dirty="0"/>
          </a:p>
          <a:p>
            <a:endParaRPr lang="en-US" sz="2000" dirty="0"/>
          </a:p>
        </p:txBody>
      </p:sp>
      <p:sp>
        <p:nvSpPr>
          <p:cNvPr id="5" name="TextBox 4"/>
          <p:cNvSpPr txBox="1"/>
          <p:nvPr/>
        </p:nvSpPr>
        <p:spPr>
          <a:xfrm>
            <a:off x="1726355" y="5022837"/>
            <a:ext cx="4505224" cy="523220"/>
          </a:xfrm>
          <a:prstGeom prst="rect">
            <a:avLst/>
          </a:prstGeom>
          <a:noFill/>
        </p:spPr>
        <p:txBody>
          <a:bodyPr wrap="square" rtlCol="0">
            <a:spAutoFit/>
          </a:bodyPr>
          <a:lstStyle/>
          <a:p>
            <a:r>
              <a:rPr lang="en-US" sz="1400" dirty="0">
                <a:solidFill>
                  <a:srgbClr val="5D5D5D"/>
                </a:solidFill>
              </a:rPr>
              <a:t>Source: U.S. Bureau of Labor Statistics, Employment Characteristics of Families 2018, April 2019</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6813</TotalTime>
  <Words>7773</Words>
  <Application>Microsoft Office PowerPoint</Application>
  <PresentationFormat>On-screen Show (4:3)</PresentationFormat>
  <Paragraphs>566</Paragraphs>
  <Slides>32</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Wingdings</vt:lpstr>
      <vt:lpstr>Office Theme</vt:lpstr>
      <vt:lpstr>PowerPoint Presentation</vt:lpstr>
      <vt:lpstr>Charting a Financial Course</vt:lpstr>
      <vt:lpstr>Reasons for Optimism</vt:lpstr>
      <vt:lpstr>Women’s Economic Clout</vt:lpstr>
      <vt:lpstr>PowerPoint Presentation</vt:lpstr>
      <vt:lpstr>PowerPoint Presentation</vt:lpstr>
      <vt:lpstr>PowerPoint Presentation</vt:lpstr>
      <vt:lpstr>PowerPoint Presentation</vt:lpstr>
      <vt:lpstr>Women More Likely to Take Career Breaks for Caregiving</vt:lpstr>
      <vt:lpstr>Women May Invest  Too Conservatively </vt:lpstr>
      <vt:lpstr>No One-Size-Fits-All</vt:lpstr>
      <vt:lpstr>Take Charge of Your Financial Future</vt:lpstr>
      <vt:lpstr>1. Take Control of Your Money</vt:lpstr>
      <vt:lpstr>2. Become a More  Knowledgeable Investor</vt:lpstr>
      <vt:lpstr>2. Become a More  Knowledgeable Investor</vt:lpstr>
      <vt:lpstr>2. Become a More  Knowledgeable Investor</vt:lpstr>
      <vt:lpstr>3. Advocate for Yourself  in the Workplace</vt:lpstr>
      <vt:lpstr>3. Advocate for Yourself  in the Workplace</vt:lpstr>
      <vt:lpstr>4. Plan for Retirement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Create an Estate Plan</vt:lpstr>
      <vt:lpstr>PowerPoint Presentation</vt:lpstr>
      <vt:lpstr>PowerPoint Presentation</vt:lpstr>
      <vt:lpstr>PowerPoint Presentation</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Michelle Crowe</cp:lastModifiedBy>
  <cp:revision>447</cp:revision>
  <cp:lastPrinted>2016-01-22T16:51:06Z</cp:lastPrinted>
  <dcterms:created xsi:type="dcterms:W3CDTF">2012-10-17T20:35:46Z</dcterms:created>
  <dcterms:modified xsi:type="dcterms:W3CDTF">2020-03-06T14:52:32Z</dcterms:modified>
</cp:coreProperties>
</file>